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1" r:id="rId5"/>
    <p:sldId id="260" r:id="rId6"/>
    <p:sldId id="257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5" r:id="rId16"/>
    <p:sldId id="285" r:id="rId17"/>
    <p:sldId id="277" r:id="rId18"/>
    <p:sldId id="274" r:id="rId19"/>
    <p:sldId id="279" r:id="rId20"/>
    <p:sldId id="286" r:id="rId21"/>
    <p:sldId id="287" r:id="rId22"/>
    <p:sldId id="276" r:id="rId23"/>
    <p:sldId id="270" r:id="rId24"/>
    <p:sldId id="271" r:id="rId25"/>
    <p:sldId id="272" r:id="rId26"/>
    <p:sldId id="281" r:id="rId27"/>
    <p:sldId id="282" r:id="rId28"/>
    <p:sldId id="283" r:id="rId29"/>
    <p:sldId id="284" r:id="rId30"/>
    <p:sldId id="288" r:id="rId31"/>
    <p:sldId id="289" r:id="rId32"/>
    <p:sldId id="290" r:id="rId33"/>
    <p:sldId id="292" r:id="rId34"/>
    <p:sldId id="303" r:id="rId35"/>
    <p:sldId id="301" r:id="rId36"/>
    <p:sldId id="293" r:id="rId37"/>
    <p:sldId id="294" r:id="rId38"/>
    <p:sldId id="295" r:id="rId39"/>
    <p:sldId id="296" r:id="rId40"/>
    <p:sldId id="304" r:id="rId41"/>
    <p:sldId id="297" r:id="rId42"/>
    <p:sldId id="298" r:id="rId43"/>
    <p:sldId id="299" r:id="rId44"/>
    <p:sldId id="300" r:id="rId45"/>
    <p:sldId id="291" r:id="rId4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D7533-8107-D454-13BE-CEB47CF8C7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391081-7DDD-770F-FC9E-6992A00A08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D7C47-5F93-6E23-75FC-B8C355775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CE157-33B5-0F44-643F-C408BBB17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08E34-DC6D-DCBA-20D6-7AAF1502D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4406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D5622-BF95-BA07-D1DC-EA1CECF9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F7DFC9-BE1F-95F1-3B81-79885EC914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EAC8-C316-30C7-7F09-3BCBEFF62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F4AC0-5A2F-14CE-92C3-DA1CB5C3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1FA1C-5830-7C29-AF63-98834A519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7965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3A8022-7274-3E6F-9E87-0B0228400D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24D468-F252-5305-94B2-0432F5D84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A7168-2713-E874-FE6F-1240D30CE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5992C-0E90-ECF9-C3B7-42B911DEC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50003-0E0C-3DFA-379C-9A973A38B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3900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3F318-8C1D-AFD3-5B73-3B3BDE758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EA779-25FD-B961-3317-8E67CD12E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CF127-E277-5420-BED2-B6097D4B1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794DF-F1B0-A1DE-46CA-41E3CAC0E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8A0456-7137-1CC2-AF07-BE85E22DB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6911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6B999-F061-76F1-B562-C979876CC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A29FC-DF8C-73C2-C54E-E020DC677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9EE89-466D-5E80-0421-E70C15AD0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F2E5D-4F16-F486-A8CD-301785F25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D2AD6-7700-CF14-58E7-A23A62DC2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6996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4AD98-F06E-6BC0-AAA8-3F7C85F6C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5E94B-AF04-FFA0-12AD-8568965109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EFC264-DA47-EFA3-C8AB-E6A39392CF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BEC9F0-0DF9-51C2-2EE8-6D63B8449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88B6A5-7BBE-03EB-5FA9-30F05BED7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A4649E-51BF-E556-F9CA-0C69E0414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9117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6A54-2303-6177-BD02-78156C3F5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3115DF-3CA4-1EB7-432B-F590830DB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6E1A4-1BAF-9788-064C-50868B6C7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A1A49-82E8-DC95-5F51-B914B08C41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BA3095-4C65-BE3C-19D8-FA00DE90FD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1CC2E1-81A9-7198-F30A-61F07DDFC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B03C8D-2D2A-7E38-7051-8D74BD9E7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3C4C02-1C96-84E0-A459-FCC23DAF7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8807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F91D2-D6E5-D179-B6FC-726D3F316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45039-5B42-4457-4BFE-7CA402719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DBF630-B89A-293A-46AC-E50AB9C95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6FA25E-A55F-CE2A-3494-4C3B644F8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0976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32109B-31FB-5042-9A26-13001F461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96A1A0-0553-9DCD-0DE9-80922F4C1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2E1291-51B4-211D-4713-55BB3A1CF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421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5E0D5-8CEF-C9A8-C658-7B597B045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F8A0C-CABC-6F5B-A1E6-0F600E678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032A74-6198-DD18-757D-459D0185C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5AF54C-D11C-0F39-2BF1-6CDD1F2C9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52365D-4FFF-82F8-C4D1-E79A50976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04156B-D530-8F33-124F-391308CA5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6810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2B259-E054-C62B-0527-43C3DD9F5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1E162C-E6F6-BD5D-AE0D-6488454F0F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F08F2B-914A-F580-1D23-33D6F731C0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10BBE-E23D-16D6-2920-780497095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DE673B-8DF7-E5BC-F665-C704EDE9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0441F0-2486-B8D3-0F2F-06326F593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2806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FFE049-D7BF-FDA5-5E96-1FF439CA9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26E29-1FFA-9ABA-BD5A-69C18F0B5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79201-0C12-76C0-4C8C-DAA563B59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4A173-E6B9-44C6-90C8-252B19C943CB}" type="datetimeFigureOut">
              <a:rPr lang="fr-FR" smtClean="0"/>
              <a:t>08/12/2024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956DB-6A89-2442-8C56-6D60A1B18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9EE83-444F-E237-C08A-AA91593E9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54109-A9C6-4ADD-8451-9F0C9438DA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9813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EB42-C1DF-6241-CBE2-42243986B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7371" y="628952"/>
            <a:ext cx="11364685" cy="3343124"/>
          </a:xfrm>
        </p:spPr>
        <p:txBody>
          <a:bodyPr/>
          <a:lstStyle/>
          <a:p>
            <a:r>
              <a:rPr lang="fr-FR" dirty="0" err="1"/>
              <a:t>BigData</a:t>
            </a:r>
            <a:r>
              <a:rPr lang="fr-FR" dirty="0"/>
              <a:t> Hands-On</a:t>
            </a:r>
            <a:br>
              <a:rPr lang="fr-FR" dirty="0"/>
            </a:br>
            <a:br>
              <a:rPr lang="fr-FR" dirty="0"/>
            </a:br>
            <a:r>
              <a:rPr lang="fr-FR" dirty="0"/>
              <a:t>Advanced Spark</a:t>
            </a:r>
            <a:br>
              <a:rPr lang="fr-FR" dirty="0"/>
            </a:br>
            <a:r>
              <a:rPr lang="fr-FR" dirty="0"/>
              <a:t>Java, UDF, Parquet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A43216-A0BD-F61E-C408-F6FE7D0C4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543" y="5063142"/>
            <a:ext cx="9144000" cy="1655762"/>
          </a:xfrm>
        </p:spPr>
        <p:txBody>
          <a:bodyPr/>
          <a:lstStyle/>
          <a:p>
            <a:r>
              <a:rPr lang="fr-FR" dirty="0" err="1"/>
              <a:t>Esilv</a:t>
            </a:r>
            <a:r>
              <a:rPr lang="fr-FR" dirty="0"/>
              <a:t> 2024</a:t>
            </a:r>
          </a:p>
          <a:p>
            <a:r>
              <a:rPr lang="fr-FR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1747768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14D6C-5820-E913-7095-07748BA40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DC864-C3BD-6ABA-0453-973EE5FE1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parquet-cli </a:t>
            </a:r>
            <a:r>
              <a:rPr lang="fr-FR" dirty="0" err="1"/>
              <a:t>meta</a:t>
            </a:r>
            <a:r>
              <a:rPr lang="fr-FR" dirty="0"/>
              <a:t> | </a:t>
            </a:r>
            <a:r>
              <a:rPr lang="fr-FR" dirty="0" err="1"/>
              <a:t>grep</a:t>
            </a:r>
            <a:r>
              <a:rPr lang="fr-FR" dirty="0"/>
              <a:t> "Row group"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C341D7-CFD6-8959-324C-8729FD7FD7B4}"/>
              </a:ext>
            </a:extLst>
          </p:cNvPr>
          <p:cNvSpPr txBox="1"/>
          <p:nvPr/>
        </p:nvSpPr>
        <p:spPr>
          <a:xfrm>
            <a:off x="1949752" y="1110999"/>
            <a:ext cx="9724572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java -jar parquet-cli-runtime.jar </a:t>
            </a:r>
            <a:r>
              <a:rPr lang="fr-FR" b="1" dirty="0" err="1"/>
              <a:t>meta</a:t>
            </a:r>
            <a:r>
              <a:rPr lang="fr-FR" b="1" dirty="0"/>
              <a:t>  </a:t>
            </a:r>
            <a:r>
              <a:rPr lang="fr-FR" b="1" dirty="0" err="1"/>
              <a:t>file.parquet</a:t>
            </a:r>
            <a:r>
              <a:rPr lang="fr-FR" b="1" dirty="0"/>
              <a:t> &gt; meta.txt </a:t>
            </a:r>
            <a:br>
              <a:rPr lang="fr-FR" b="1" dirty="0"/>
            </a:br>
            <a:endParaRPr lang="fr-FR" b="1" dirty="0"/>
          </a:p>
          <a:p>
            <a:r>
              <a:rPr lang="fr-FR" b="1" dirty="0" err="1"/>
              <a:t>grep</a:t>
            </a:r>
            <a:r>
              <a:rPr lang="fr-FR" b="1" dirty="0"/>
              <a:t> "Row group" meta.txt | </a:t>
            </a:r>
            <a:r>
              <a:rPr lang="fr-FR" b="1" dirty="0" err="1"/>
              <a:t>head</a:t>
            </a:r>
            <a:endParaRPr lang="fr-FR" b="1" dirty="0"/>
          </a:p>
          <a:p>
            <a:r>
              <a:rPr lang="fr-FR" sz="1200" dirty="0"/>
              <a:t>Row group 0:  count: 219962  71,92 B records  start: 4  total(</a:t>
            </a:r>
            <a:r>
              <a:rPr lang="fr-FR" sz="1200" dirty="0" err="1"/>
              <a:t>compressed</a:t>
            </a:r>
            <a:r>
              <a:rPr lang="fr-FR" sz="1200" dirty="0"/>
              <a:t>): 15,086 MB total(</a:t>
            </a:r>
            <a:r>
              <a:rPr lang="fr-FR" sz="1200" dirty="0" err="1"/>
              <a:t>uncompressed</a:t>
            </a:r>
            <a:r>
              <a:rPr lang="fr-FR" sz="1200" dirty="0"/>
              <a:t>):33,177 MB</a:t>
            </a:r>
          </a:p>
          <a:p>
            <a:r>
              <a:rPr lang="fr-FR" sz="1200" dirty="0"/>
              <a:t>Row group 1:  count: 215938  72,72 B records  start: 15819187  total(</a:t>
            </a:r>
            <a:r>
              <a:rPr lang="fr-FR" sz="1200" dirty="0" err="1"/>
              <a:t>compressed</a:t>
            </a:r>
            <a:r>
              <a:rPr lang="fr-FR" sz="1200" dirty="0"/>
              <a:t>): 14,976 MB total(</a:t>
            </a:r>
            <a:r>
              <a:rPr lang="fr-FR" sz="1200" dirty="0" err="1"/>
              <a:t>uncompressed</a:t>
            </a:r>
            <a:r>
              <a:rPr lang="fr-FR" sz="1200" dirty="0"/>
              <a:t>):33,489 MB</a:t>
            </a:r>
          </a:p>
          <a:p>
            <a:r>
              <a:rPr lang="fr-FR" sz="1200" dirty="0"/>
              <a:t>Row group 2:  count: 213992  73,68 B records  start: 31523114  total(</a:t>
            </a:r>
            <a:r>
              <a:rPr lang="fr-FR" sz="1200" dirty="0" err="1"/>
              <a:t>compressed</a:t>
            </a:r>
            <a:r>
              <a:rPr lang="fr-FR" sz="1200" dirty="0"/>
              <a:t>): 15,036 MB total(</a:t>
            </a:r>
            <a:r>
              <a:rPr lang="fr-FR" sz="1200" dirty="0" err="1"/>
              <a:t>uncompressed</a:t>
            </a:r>
            <a:r>
              <a:rPr lang="fr-FR" sz="1200" dirty="0"/>
              <a:t>):33,821 MB</a:t>
            </a:r>
          </a:p>
          <a:p>
            <a:r>
              <a:rPr lang="fr-FR" sz="1200" dirty="0"/>
              <a:t>Row group 3:  count: 233199  70,29 B records  start: 47289138  total(</a:t>
            </a:r>
            <a:r>
              <a:rPr lang="fr-FR" sz="1200" dirty="0" err="1"/>
              <a:t>compressed</a:t>
            </a:r>
            <a:r>
              <a:rPr lang="fr-FR" sz="1200" dirty="0"/>
              <a:t>): 15,631 MB total(</a:t>
            </a:r>
            <a:r>
              <a:rPr lang="fr-FR" sz="1200" dirty="0" err="1"/>
              <a:t>uncompressed</a:t>
            </a:r>
            <a:r>
              <a:rPr lang="fr-FR" sz="1200" dirty="0"/>
              <a:t>):34,232 MB</a:t>
            </a:r>
          </a:p>
          <a:p>
            <a:r>
              <a:rPr lang="fr-FR" sz="1200" dirty="0"/>
              <a:t>Row group 4:  count: 231558  69,04 B records  start: 63679653  total(</a:t>
            </a:r>
            <a:r>
              <a:rPr lang="fr-FR" sz="1200" dirty="0" err="1"/>
              <a:t>compressed</a:t>
            </a:r>
            <a:r>
              <a:rPr lang="fr-FR" sz="1200" dirty="0"/>
              <a:t>): 15,246 MB total(</a:t>
            </a:r>
            <a:r>
              <a:rPr lang="fr-FR" sz="1200" dirty="0" err="1"/>
              <a:t>uncompressed</a:t>
            </a:r>
            <a:r>
              <a:rPr lang="fr-FR" sz="1200" dirty="0"/>
              <a:t>):33,383 MB</a:t>
            </a:r>
          </a:p>
          <a:p>
            <a:r>
              <a:rPr lang="fr-FR" sz="1200" dirty="0"/>
              <a:t>Row group 5:  count: 219962  74,89 B records  start: 79665824  total(</a:t>
            </a:r>
            <a:r>
              <a:rPr lang="fr-FR" sz="1200" dirty="0" err="1"/>
              <a:t>compressed</a:t>
            </a:r>
            <a:r>
              <a:rPr lang="fr-FR" sz="1200" dirty="0"/>
              <a:t>): 15,710 MB total(</a:t>
            </a:r>
            <a:r>
              <a:rPr lang="fr-FR" sz="1200" dirty="0" err="1"/>
              <a:t>uncompressed</a:t>
            </a:r>
            <a:r>
              <a:rPr lang="fr-FR" sz="1200" dirty="0"/>
              <a:t>):34,531 MB</a:t>
            </a:r>
          </a:p>
          <a:p>
            <a:r>
              <a:rPr lang="fr-FR" sz="1200" dirty="0"/>
              <a:t>Row group 6:  count: 218409  73,91 B records  start: 96138854  total(</a:t>
            </a:r>
            <a:r>
              <a:rPr lang="fr-FR" sz="1200" dirty="0" err="1"/>
              <a:t>compressed</a:t>
            </a:r>
            <a:r>
              <a:rPr lang="fr-FR" sz="1200" dirty="0"/>
              <a:t>): 15,394 MB total(</a:t>
            </a:r>
            <a:r>
              <a:rPr lang="fr-FR" sz="1200" dirty="0" err="1"/>
              <a:t>uncompressed</a:t>
            </a:r>
            <a:r>
              <a:rPr lang="fr-FR" sz="1200" dirty="0"/>
              <a:t>):33,957 MB</a:t>
            </a:r>
          </a:p>
          <a:p>
            <a:r>
              <a:rPr lang="fr-FR" sz="1200" dirty="0"/>
              <a:t>Row group 7:  count: 199907  75,02 B records  start: 112281114  total(</a:t>
            </a:r>
            <a:r>
              <a:rPr lang="fr-FR" sz="1200" dirty="0" err="1"/>
              <a:t>compressed</a:t>
            </a:r>
            <a:r>
              <a:rPr lang="fr-FR" sz="1200" dirty="0"/>
              <a:t>): 14,301 MB total(</a:t>
            </a:r>
            <a:r>
              <a:rPr lang="fr-FR" sz="1200" dirty="0" err="1"/>
              <a:t>uncompressed</a:t>
            </a:r>
            <a:r>
              <a:rPr lang="fr-FR" sz="1200" dirty="0"/>
              <a:t>):31,914 MB</a:t>
            </a:r>
          </a:p>
          <a:p>
            <a:r>
              <a:rPr lang="fr-FR" sz="1200" dirty="0"/>
              <a:t>Row group 8:  count: 218409  69,87 B records  start: 127277278  total(</a:t>
            </a:r>
            <a:r>
              <a:rPr lang="fr-FR" sz="1200" dirty="0" err="1"/>
              <a:t>compressed</a:t>
            </a:r>
            <a:r>
              <a:rPr lang="fr-FR" sz="1200" dirty="0"/>
              <a:t>): 14,552 MB total(</a:t>
            </a:r>
            <a:r>
              <a:rPr lang="fr-FR" sz="1200" dirty="0" err="1"/>
              <a:t>uncompressed</a:t>
            </a:r>
            <a:r>
              <a:rPr lang="fr-FR" sz="1200" dirty="0"/>
              <a:t>):34,174 MB</a:t>
            </a:r>
          </a:p>
          <a:p>
            <a:r>
              <a:rPr lang="fr-FR" sz="1200" dirty="0"/>
              <a:t>Row group 9:  count: 272568  65,80 B records  start: 142536439  total(</a:t>
            </a:r>
            <a:r>
              <a:rPr lang="fr-FR" sz="1200" dirty="0" err="1"/>
              <a:t>compressed</a:t>
            </a:r>
            <a:r>
              <a:rPr lang="fr-FR" sz="1200" dirty="0"/>
              <a:t>): 17,104 MB total(</a:t>
            </a:r>
            <a:r>
              <a:rPr lang="fr-FR" sz="1200" dirty="0" err="1"/>
              <a:t>uncompressed</a:t>
            </a:r>
            <a:r>
              <a:rPr lang="fr-FR" sz="1200" dirty="0"/>
              <a:t>):35,616 MB</a:t>
            </a:r>
          </a:p>
          <a:p>
            <a:endParaRPr lang="fr-FR" sz="1200" dirty="0"/>
          </a:p>
          <a:p>
            <a:r>
              <a:rPr lang="fr-FR" b="1" dirty="0" err="1"/>
              <a:t>grep</a:t>
            </a:r>
            <a:r>
              <a:rPr lang="fr-FR" b="1" dirty="0"/>
              <a:t> "Row group" meta.txt | </a:t>
            </a:r>
            <a:r>
              <a:rPr lang="fr-FR" b="1" dirty="0" err="1"/>
              <a:t>tail</a:t>
            </a:r>
            <a:endParaRPr lang="fr-FR" b="1" dirty="0"/>
          </a:p>
          <a:p>
            <a:r>
              <a:rPr lang="fr-FR" sz="1200" dirty="0"/>
              <a:t>Row group 108:  count: 252150  64,55 B records  start: 1719335249  total(</a:t>
            </a:r>
            <a:r>
              <a:rPr lang="fr-FR" sz="1200" dirty="0" err="1"/>
              <a:t>compressed</a:t>
            </a:r>
            <a:r>
              <a:rPr lang="fr-FR" sz="1200" dirty="0"/>
              <a:t>): 15,522 MB total(</a:t>
            </a:r>
            <a:r>
              <a:rPr lang="fr-FR" sz="1200" dirty="0" err="1"/>
              <a:t>uncompressed</a:t>
            </a:r>
            <a:r>
              <a:rPr lang="fr-FR" sz="1200" dirty="0"/>
              <a:t>):34,027 MB </a:t>
            </a:r>
          </a:p>
          <a:p>
            <a:r>
              <a:rPr lang="fr-FR" sz="1200" dirty="0"/>
              <a:t>Row group 109:  count: 215240  71,68 B records  start: 1735611436  total(</a:t>
            </a:r>
            <a:r>
              <a:rPr lang="fr-FR" sz="1200" dirty="0" err="1"/>
              <a:t>compressed</a:t>
            </a:r>
            <a:r>
              <a:rPr lang="fr-FR" sz="1200" dirty="0"/>
              <a:t>): 14,715 MB total(</a:t>
            </a:r>
            <a:r>
              <a:rPr lang="fr-FR" sz="1200" dirty="0" err="1"/>
              <a:t>uncompressed</a:t>
            </a:r>
            <a:r>
              <a:rPr lang="fr-FR" sz="1200" dirty="0"/>
              <a:t>):34,014 MB </a:t>
            </a:r>
          </a:p>
          <a:p>
            <a:r>
              <a:rPr lang="fr-FR" sz="1200" dirty="0"/>
              <a:t>Row group 110:  count: 219962  68,48 B records  start: 1751040857  total(</a:t>
            </a:r>
            <a:r>
              <a:rPr lang="fr-FR" sz="1200" dirty="0" err="1"/>
              <a:t>compressed</a:t>
            </a:r>
            <a:r>
              <a:rPr lang="fr-FR" sz="1200" dirty="0"/>
              <a:t>): 14,365 MB total(</a:t>
            </a:r>
            <a:r>
              <a:rPr lang="fr-FR" sz="1200" dirty="0" err="1"/>
              <a:t>uncompressed</a:t>
            </a:r>
            <a:r>
              <a:rPr lang="fr-FR" sz="1200" dirty="0"/>
              <a:t>):32,978 MB </a:t>
            </a:r>
          </a:p>
          <a:p>
            <a:r>
              <a:rPr lang="fr-FR" sz="1200" dirty="0"/>
              <a:t>Row group 111:  count: 219962  68,18 B records  start: 1766103960  total(</a:t>
            </a:r>
            <a:r>
              <a:rPr lang="fr-FR" sz="1200" dirty="0" err="1"/>
              <a:t>compressed</a:t>
            </a:r>
            <a:r>
              <a:rPr lang="fr-FR" sz="1200" dirty="0"/>
              <a:t>): 14,302 MB total(</a:t>
            </a:r>
            <a:r>
              <a:rPr lang="fr-FR" sz="1200" dirty="0" err="1"/>
              <a:t>uncompressed</a:t>
            </a:r>
            <a:r>
              <a:rPr lang="fr-FR" sz="1200" dirty="0"/>
              <a:t>):32,914 MB </a:t>
            </a:r>
          </a:p>
          <a:p>
            <a:r>
              <a:rPr lang="fr-FR" sz="1200" dirty="0"/>
              <a:t>Row group 112:  count: 234887  64,52 B records  start: 1781100645  total(</a:t>
            </a:r>
            <a:r>
              <a:rPr lang="fr-FR" sz="1200" dirty="0" err="1"/>
              <a:t>compressed</a:t>
            </a:r>
            <a:r>
              <a:rPr lang="fr-FR" sz="1200" dirty="0"/>
              <a:t>): 14,454 MB total(</a:t>
            </a:r>
            <a:r>
              <a:rPr lang="fr-FR" sz="1200" dirty="0" err="1"/>
              <a:t>uncompressed</a:t>
            </a:r>
            <a:r>
              <a:rPr lang="fr-FR" sz="1200" dirty="0"/>
              <a:t>):33,355 MB </a:t>
            </a:r>
          </a:p>
          <a:p>
            <a:r>
              <a:rPr lang="fr-FR" sz="1200" dirty="0"/>
              <a:t>Row group 113:  count: 236624  66,44 B records  start: 1796256273  total(</a:t>
            </a:r>
            <a:r>
              <a:rPr lang="fr-FR" sz="1200" dirty="0" err="1"/>
              <a:t>compressed</a:t>
            </a:r>
            <a:r>
              <a:rPr lang="fr-FR" sz="1200" dirty="0"/>
              <a:t>): 14,993 MB total(</a:t>
            </a:r>
            <a:r>
              <a:rPr lang="fr-FR" sz="1200" dirty="0" err="1"/>
              <a:t>uncompressed</a:t>
            </a:r>
            <a:r>
              <a:rPr lang="fr-FR" sz="1200" dirty="0"/>
              <a:t>):37,495 MB </a:t>
            </a:r>
          </a:p>
          <a:p>
            <a:r>
              <a:rPr lang="fr-FR" sz="1200" dirty="0"/>
              <a:t>Row group 114:  count: 234063  65,95 B records  start: 1811977242  total(</a:t>
            </a:r>
            <a:r>
              <a:rPr lang="fr-FR" sz="1200" dirty="0" err="1"/>
              <a:t>compressed</a:t>
            </a:r>
            <a:r>
              <a:rPr lang="fr-FR" sz="1200" dirty="0"/>
              <a:t>): 14,722 MB total(</a:t>
            </a:r>
            <a:r>
              <a:rPr lang="fr-FR" sz="1200" dirty="0" err="1"/>
              <a:t>uncompressed</a:t>
            </a:r>
            <a:r>
              <a:rPr lang="fr-FR" sz="1200" dirty="0"/>
              <a:t>):33,626 MB </a:t>
            </a:r>
          </a:p>
          <a:p>
            <a:r>
              <a:rPr lang="fr-FR" sz="1200" dirty="0"/>
              <a:t>Row group 115:  count: 213992  73,42 B records  start: 1827414634  total(</a:t>
            </a:r>
            <a:r>
              <a:rPr lang="fr-FR" sz="1200" dirty="0" err="1"/>
              <a:t>compressed</a:t>
            </a:r>
            <a:r>
              <a:rPr lang="fr-FR" sz="1200" dirty="0"/>
              <a:t>): 14,983 MB total(</a:t>
            </a:r>
            <a:r>
              <a:rPr lang="fr-FR" sz="1200" dirty="0" err="1"/>
              <a:t>uncompressed</a:t>
            </a:r>
            <a:r>
              <a:rPr lang="fr-FR" sz="1200" dirty="0"/>
              <a:t>):34,526 MB </a:t>
            </a:r>
          </a:p>
          <a:p>
            <a:r>
              <a:rPr lang="fr-FR" sz="1200" dirty="0"/>
              <a:t>Row group 116:  count: 230100  69,58 B records  start: 1843125866  total(</a:t>
            </a:r>
            <a:r>
              <a:rPr lang="fr-FR" sz="1200" dirty="0" err="1"/>
              <a:t>compressed</a:t>
            </a:r>
            <a:r>
              <a:rPr lang="fr-FR" sz="1200" dirty="0"/>
              <a:t>): 15,269 MB total(</a:t>
            </a:r>
            <a:r>
              <a:rPr lang="fr-FR" sz="1200" dirty="0" err="1"/>
              <a:t>uncompressed</a:t>
            </a:r>
            <a:r>
              <a:rPr lang="fr-FR" sz="1200" dirty="0"/>
              <a:t>):36,039 MB </a:t>
            </a:r>
          </a:p>
          <a:p>
            <a:r>
              <a:rPr lang="fr-FR" sz="1200" dirty="0"/>
              <a:t>Row group 117:  count: 152925  67,36 B records  start: 1859136956  total(</a:t>
            </a:r>
            <a:r>
              <a:rPr lang="fr-FR" sz="1200" dirty="0" err="1"/>
              <a:t>compressed</a:t>
            </a:r>
            <a:r>
              <a:rPr lang="fr-FR" sz="1200" dirty="0"/>
              <a:t>): 9,823 MB total(</a:t>
            </a:r>
            <a:r>
              <a:rPr lang="fr-FR" sz="1200" dirty="0" err="1"/>
              <a:t>uncompressed</a:t>
            </a:r>
            <a:r>
              <a:rPr lang="fr-FR" sz="1200" dirty="0"/>
              <a:t>):26,622 MB  </a:t>
            </a:r>
          </a:p>
          <a:p>
            <a:r>
              <a:rPr lang="fr-FR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58232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9AA3BD-7610-E773-B776-2B10DF512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CFCCC-CE29-BEE1-1657-56595A267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parquet-cli  </a:t>
            </a:r>
            <a:r>
              <a:rPr lang="fr-FR" dirty="0" err="1"/>
              <a:t>column</a:t>
            </a:r>
            <a:r>
              <a:rPr lang="fr-FR" dirty="0"/>
              <a:t>-size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38D4FA-7398-1D08-65C8-670BE055C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366" y="2075048"/>
            <a:ext cx="9049534" cy="39246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FB9E31-875E-A377-4DD1-3C2A3097461F}"/>
              </a:ext>
            </a:extLst>
          </p:cNvPr>
          <p:cNvSpPr txBox="1"/>
          <p:nvPr/>
        </p:nvSpPr>
        <p:spPr>
          <a:xfrm>
            <a:off x="440266" y="1119569"/>
            <a:ext cx="72813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/>
              <a:t>java -jar parquet-cli-runtime.jar </a:t>
            </a:r>
            <a:r>
              <a:rPr lang="fr-FR" sz="2000" b="1" dirty="0" err="1"/>
              <a:t>column</a:t>
            </a:r>
            <a:r>
              <a:rPr lang="fr-FR" sz="2000" b="1" dirty="0"/>
              <a:t>-size  </a:t>
            </a:r>
            <a:r>
              <a:rPr lang="fr-FR" sz="2000" b="1" dirty="0" err="1"/>
              <a:t>file.parquet</a:t>
            </a:r>
            <a:endParaRPr lang="fr-FR" sz="2000" b="1" dirty="0"/>
          </a:p>
        </p:txBody>
      </p:sp>
    </p:spTree>
    <p:extLst>
      <p:ext uri="{BB962C8B-B14F-4D97-AF65-F5344CB8AC3E}">
        <p14:creationId xmlns:p14="http://schemas.microsoft.com/office/powerpoint/2010/main" val="1536566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3844BA-2267-09FD-4AC3-D186D9A51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946E0-ACE0-1EEA-3A75-C64B9D279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 err="1"/>
              <a:t>Column</a:t>
            </a:r>
            <a:r>
              <a:rPr lang="fr-FR" dirty="0"/>
              <a:t> Sizes ... </a:t>
            </a:r>
            <a:r>
              <a:rPr lang="fr-FR" dirty="0" err="1"/>
              <a:t>sorting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79C2C4-4675-A5BC-3BC8-802C190BB9E7}"/>
              </a:ext>
            </a:extLst>
          </p:cNvPr>
          <p:cNvSpPr txBox="1"/>
          <p:nvPr/>
        </p:nvSpPr>
        <p:spPr>
          <a:xfrm>
            <a:off x="362856" y="754743"/>
            <a:ext cx="87859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cat </a:t>
            </a:r>
            <a:r>
              <a:rPr lang="fr-FR" dirty="0" err="1"/>
              <a:t>column</a:t>
            </a:r>
            <a:r>
              <a:rPr lang="fr-FR" dirty="0"/>
              <a:t>-size</a:t>
            </a:r>
            <a:br>
              <a:rPr lang="fr-FR" dirty="0"/>
            </a:br>
            <a:r>
              <a:rPr lang="fr-FR" dirty="0"/>
              <a:t> | </a:t>
            </a:r>
            <a:r>
              <a:rPr lang="fr-FR" dirty="0" err="1"/>
              <a:t>sed</a:t>
            </a:r>
            <a:r>
              <a:rPr lang="fr-FR" dirty="0"/>
              <a:t> 's/-&gt; Size In Bytes//g' |  </a:t>
            </a:r>
            <a:r>
              <a:rPr lang="fr-FR" dirty="0" err="1"/>
              <a:t>sed</a:t>
            </a:r>
            <a:r>
              <a:rPr lang="fr-FR" dirty="0"/>
              <a:t> 's/ Size In Ratio//g' | </a:t>
            </a:r>
            <a:r>
              <a:rPr lang="fr-FR" dirty="0" err="1"/>
              <a:t>sed</a:t>
            </a:r>
            <a:r>
              <a:rPr lang="fr-FR" dirty="0"/>
              <a:t> 's/: /;/g' &gt; column-size.csv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1309826-FB96-2F40-1EDE-C051BC036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0847061"/>
              </p:ext>
            </p:extLst>
          </p:nvPr>
        </p:nvGraphicFramePr>
        <p:xfrm>
          <a:off x="3478590" y="1722362"/>
          <a:ext cx="4871961" cy="4809063"/>
        </p:xfrm>
        <a:graphic>
          <a:graphicData uri="http://schemas.openxmlformats.org/drawingml/2006/table">
            <a:tbl>
              <a:tblPr/>
              <a:tblGrid>
                <a:gridCol w="2152339">
                  <a:extLst>
                    <a:ext uri="{9D8B030D-6E8A-4147-A177-3AD203B41FA5}">
                      <a16:colId xmlns:a16="http://schemas.microsoft.com/office/drawing/2014/main" val="1908131853"/>
                    </a:ext>
                  </a:extLst>
                </a:gridCol>
                <a:gridCol w="1034457">
                  <a:extLst>
                    <a:ext uri="{9D8B030D-6E8A-4147-A177-3AD203B41FA5}">
                      <a16:colId xmlns:a16="http://schemas.microsoft.com/office/drawing/2014/main" val="70449795"/>
                    </a:ext>
                  </a:extLst>
                </a:gridCol>
                <a:gridCol w="834240">
                  <a:extLst>
                    <a:ext uri="{9D8B030D-6E8A-4147-A177-3AD203B41FA5}">
                      <a16:colId xmlns:a16="http://schemas.microsoft.com/office/drawing/2014/main" val="2217963504"/>
                    </a:ext>
                  </a:extLst>
                </a:gridCol>
                <a:gridCol w="850925">
                  <a:extLst>
                    <a:ext uri="{9D8B030D-6E8A-4147-A177-3AD203B41FA5}">
                      <a16:colId xmlns:a16="http://schemas.microsoft.com/office/drawing/2014/main" val="2619304036"/>
                    </a:ext>
                  </a:extLst>
                </a:gridCol>
              </a:tblGrid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Column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Size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Ratio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Size in Mo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4086921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uid_adresse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882820344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47,22%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841,9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7771419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213866608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11,44%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204,0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1924464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lat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204444396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10,94%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195,0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9552078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143779166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7,69%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137,1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1690278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cle_interop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139359234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7,45%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132,9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9275392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133896306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7,16%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127,7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6201827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cad_parcelles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66126109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3,54%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63,1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2384619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voie_nom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35412828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1,89%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33,8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2581389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numero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26951190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1,44%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25,7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8839749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date_der_maj</a:t>
                      </a:r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7501158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0,40%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7,2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9264391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position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4716951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0,25%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4,5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47792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suffixe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3721170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0,20%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3,5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3900031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lieudit_complement_nom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2886263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0,15%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2,8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5680988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source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1142012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0,06%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2814275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commune_deleguee_nom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836453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0,04%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0060579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certification_commune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673339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0,04%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0,6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7259292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commune_nom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549711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0,03%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0,5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8368018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commune_deleguee_insee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431641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0,02%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759121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commune_insee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322609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0,02%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0,3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5023866"/>
                  </a:ext>
                </a:extLst>
              </a:tr>
              <a:tr h="22900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total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1869437488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100,00%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1782,8</a:t>
                      </a:r>
                    </a:p>
                  </a:txBody>
                  <a:tcPr marL="3810" marR="3810" marT="38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23452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0461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FB0E6-186B-4370-14D8-B645F7ECA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74BCB-8905-6B19-45CE-00E28D65B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Parquet </a:t>
            </a:r>
            <a:r>
              <a:rPr lang="fr-FR" dirty="0" err="1"/>
              <a:t>Column</a:t>
            </a:r>
            <a:r>
              <a:rPr lang="fr-FR" dirty="0"/>
              <a:t> Sizes </a:t>
            </a:r>
            <a:r>
              <a:rPr lang="fr-FR" dirty="0" err="1"/>
              <a:t>Summary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18BF14-14CE-E718-26B0-F02343573C21}"/>
              </a:ext>
            </a:extLst>
          </p:cNvPr>
          <p:cNvSpPr txBox="1"/>
          <p:nvPr/>
        </p:nvSpPr>
        <p:spPr>
          <a:xfrm>
            <a:off x="1626810" y="1678818"/>
            <a:ext cx="4735014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zipcode</a:t>
            </a:r>
            <a:r>
              <a:rPr lang="fr-FR" dirty="0"/>
              <a:t>  ("</a:t>
            </a:r>
            <a:r>
              <a:rPr lang="fr-FR" dirty="0" err="1"/>
              <a:t>commun_insee</a:t>
            </a:r>
            <a:r>
              <a:rPr lang="fr-FR" dirty="0"/>
              <a:t>")  :  0.3 Mo</a:t>
            </a:r>
          </a:p>
          <a:p>
            <a:r>
              <a:rPr lang="fr-FR" dirty="0"/>
              <a:t>+</a:t>
            </a:r>
          </a:p>
          <a:p>
            <a:r>
              <a:rPr lang="fr-FR" dirty="0"/>
              <a:t>city </a:t>
            </a:r>
            <a:r>
              <a:rPr lang="fr-FR" dirty="0" err="1"/>
              <a:t>name</a:t>
            </a:r>
            <a:r>
              <a:rPr lang="fr-FR" dirty="0"/>
              <a:t> ("</a:t>
            </a:r>
            <a:r>
              <a:rPr lang="fr-FR" dirty="0" err="1"/>
              <a:t>commun_nom</a:t>
            </a:r>
            <a:r>
              <a:rPr lang="fr-FR" dirty="0"/>
              <a:t>")  : 0.5 Mo</a:t>
            </a:r>
          </a:p>
          <a:p>
            <a:r>
              <a:rPr lang="fr-FR" dirty="0"/>
              <a:t>+ </a:t>
            </a:r>
          </a:p>
          <a:p>
            <a:r>
              <a:rPr lang="fr-FR" dirty="0" err="1"/>
              <a:t>street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("</a:t>
            </a:r>
            <a:r>
              <a:rPr lang="fr-FR" dirty="0" err="1"/>
              <a:t>voie_nom</a:t>
            </a:r>
            <a:r>
              <a:rPr lang="fr-FR" dirty="0"/>
              <a:t>")      : 33.8 Mo</a:t>
            </a:r>
          </a:p>
          <a:p>
            <a:r>
              <a:rPr lang="fr-FR" dirty="0"/>
              <a:t>+ </a:t>
            </a:r>
          </a:p>
          <a:p>
            <a:r>
              <a:rPr lang="fr-FR" dirty="0" err="1"/>
              <a:t>numero</a:t>
            </a:r>
            <a:r>
              <a:rPr lang="fr-FR" dirty="0"/>
              <a:t>                                      : 25.7 Mo</a:t>
            </a:r>
          </a:p>
          <a:p>
            <a:endParaRPr lang="fr-FR" dirty="0"/>
          </a:p>
          <a:p>
            <a:r>
              <a:rPr lang="fr-FR" dirty="0"/>
              <a:t>=&gt; 60 </a:t>
            </a:r>
            <a:r>
              <a:rPr lang="fr-FR" dirty="0" err="1"/>
              <a:t>Mega</a:t>
            </a:r>
            <a:r>
              <a:rPr lang="fr-FR" dirty="0"/>
              <a:t>   (3% of file)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+ longitude, latitude               : 204 Mo + 195 Mo</a:t>
            </a:r>
          </a:p>
          <a:p>
            <a:r>
              <a:rPr lang="fr-FR" dirty="0"/>
              <a:t>=&gt; 459 Mo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0723DC-C56E-789B-7114-741D7291263E}"/>
              </a:ext>
            </a:extLst>
          </p:cNvPr>
          <p:cNvSpPr txBox="1"/>
          <p:nvPr/>
        </p:nvSpPr>
        <p:spPr>
          <a:xfrm>
            <a:off x="7740952" y="2075543"/>
            <a:ext cx="414639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most</a:t>
            </a:r>
            <a:r>
              <a:rPr lang="fr-FR" dirty="0"/>
              <a:t> of the </a:t>
            </a:r>
            <a:r>
              <a:rPr lang="fr-FR" dirty="0" err="1"/>
              <a:t>column</a:t>
            </a:r>
            <a:r>
              <a:rPr lang="fr-FR" dirty="0"/>
              <a:t> size </a:t>
            </a:r>
            <a:r>
              <a:rPr lang="fr-FR" dirty="0" err="1"/>
              <a:t>is</a:t>
            </a:r>
            <a:r>
              <a:rPr lang="fr-FR" dirty="0"/>
              <a:t> </a:t>
            </a:r>
          </a:p>
          <a:p>
            <a:endParaRPr lang="fr-FR" dirty="0"/>
          </a:p>
          <a:p>
            <a:r>
              <a:rPr lang="fr-FR" dirty="0" err="1"/>
              <a:t>uid_address</a:t>
            </a:r>
            <a:r>
              <a:rPr lang="fr-FR" dirty="0"/>
              <a:t>  :   840 Mo (47.2%)</a:t>
            </a:r>
          </a:p>
          <a:p>
            <a:r>
              <a:rPr lang="fr-FR" dirty="0"/>
              <a:t>+</a:t>
            </a:r>
          </a:p>
          <a:p>
            <a:r>
              <a:rPr lang="fr-FR" dirty="0"/>
              <a:t>x, y  ... </a:t>
            </a:r>
            <a:r>
              <a:rPr lang="fr-FR" dirty="0" err="1"/>
              <a:t>redundant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longitude,lattitude</a:t>
            </a:r>
            <a:r>
              <a:rPr lang="fr-FR" dirty="0"/>
              <a:t> </a:t>
            </a:r>
          </a:p>
          <a:p>
            <a:r>
              <a:rPr lang="fr-FR" dirty="0"/>
              <a:t>+</a:t>
            </a:r>
          </a:p>
          <a:p>
            <a:r>
              <a:rPr lang="fr-FR" dirty="0" err="1"/>
              <a:t>cle_interop</a:t>
            </a:r>
            <a:r>
              <a:rPr lang="fr-FR" dirty="0"/>
              <a:t> :   132 Mo (7.4%)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D3D818-1B09-C43E-DB1F-F029BC427257}"/>
              </a:ext>
            </a:extLst>
          </p:cNvPr>
          <p:cNvSpPr txBox="1"/>
          <p:nvPr/>
        </p:nvSpPr>
        <p:spPr>
          <a:xfrm>
            <a:off x="3860800" y="6197600"/>
            <a:ext cx="8129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...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see</a:t>
            </a:r>
            <a:r>
              <a:rPr lang="fr-FR" dirty="0"/>
              <a:t> parquet   "</a:t>
            </a:r>
            <a:r>
              <a:rPr lang="fr-FR" dirty="0" err="1"/>
              <a:t>column-pruning</a:t>
            </a:r>
            <a:r>
              <a:rPr lang="fr-FR" dirty="0"/>
              <a:t>" in action :  </a:t>
            </a:r>
            <a:r>
              <a:rPr lang="fr-FR" dirty="0" err="1"/>
              <a:t>skipping</a:t>
            </a:r>
            <a:r>
              <a:rPr lang="fr-FR" dirty="0"/>
              <a:t> </a:t>
            </a:r>
            <a:r>
              <a:rPr lang="fr-FR" dirty="0" err="1"/>
              <a:t>unnecessary</a:t>
            </a:r>
            <a:r>
              <a:rPr lang="fr-FR" dirty="0"/>
              <a:t> </a:t>
            </a:r>
            <a:r>
              <a:rPr lang="fr-FR" dirty="0" err="1"/>
              <a:t>columns</a:t>
            </a:r>
            <a:r>
              <a:rPr lang="fr-FR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1118802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896A1-F3A6-CC6F-B402-EF5096B11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75BB3-A482-2FB6-55B6-18067DB32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266" y="2738362"/>
            <a:ext cx="10515600" cy="1306285"/>
          </a:xfrm>
        </p:spPr>
        <p:txBody>
          <a:bodyPr/>
          <a:lstStyle/>
          <a:p>
            <a:pPr algn="ctr"/>
            <a:r>
              <a:rPr lang="fr-FR" dirty="0" err="1"/>
              <a:t>Exercise</a:t>
            </a:r>
            <a:r>
              <a:rPr lang="fr-FR" dirty="0"/>
              <a:t> 2,3:   Spark  SQL &lt;-&gt; Java</a:t>
            </a:r>
            <a:br>
              <a:rPr lang="fr-FR" dirty="0"/>
            </a:br>
            <a:r>
              <a:rPr lang="fr-FR" dirty="0" err="1"/>
              <a:t>with</a:t>
            </a:r>
            <a:r>
              <a:rPr lang="fr-FR" dirty="0"/>
              <a:t> UDF </a:t>
            </a:r>
            <a:r>
              <a:rPr lang="fr-FR" dirty="0" err="1"/>
              <a:t>Function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75392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9B7D2-ECAC-032A-A16A-C88B796AE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581" y="111276"/>
            <a:ext cx="10515600" cy="662819"/>
          </a:xfrm>
        </p:spPr>
        <p:txBody>
          <a:bodyPr/>
          <a:lstStyle/>
          <a:p>
            <a:pPr algn="ctr"/>
            <a:r>
              <a:rPr lang="fr-FR" dirty="0" err="1"/>
              <a:t>Exercise</a:t>
            </a:r>
            <a:r>
              <a:rPr lang="fr-FR" dirty="0"/>
              <a:t>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5F42C2-4482-1C54-840E-B5DE310C2A93}"/>
              </a:ext>
            </a:extLst>
          </p:cNvPr>
          <p:cNvSpPr txBox="1"/>
          <p:nvPr/>
        </p:nvSpPr>
        <p:spPr>
          <a:xfrm>
            <a:off x="3618896" y="2182318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The city </a:t>
            </a:r>
            <a:r>
              <a:rPr lang="fr-FR" sz="2400" dirty="0" err="1"/>
              <a:t>name</a:t>
            </a:r>
            <a:r>
              <a:rPr lang="fr-FR" sz="2400" dirty="0"/>
              <a:t> </a:t>
            </a:r>
            <a:br>
              <a:rPr lang="fr-FR" sz="2400" dirty="0"/>
            </a:br>
            <a:r>
              <a:rPr lang="fr-FR" sz="2400" dirty="0"/>
              <a:t>	"Laval" </a:t>
            </a:r>
            <a:br>
              <a:rPr lang="fr-FR" sz="2400" dirty="0"/>
            </a:br>
            <a:r>
              <a:rPr lang="fr-FR" sz="2400" dirty="0" err="1"/>
              <a:t>written</a:t>
            </a:r>
            <a:r>
              <a:rPr lang="fr-FR" sz="2400" dirty="0"/>
              <a:t> in </a:t>
            </a:r>
            <a:r>
              <a:rPr lang="fr-FR" sz="2400" b="1" dirty="0" err="1"/>
              <a:t>reversed</a:t>
            </a:r>
            <a:r>
              <a:rPr lang="fr-FR" sz="2400" b="1" dirty="0"/>
              <a:t> </a:t>
            </a:r>
            <a:r>
              <a:rPr lang="fr-FR" sz="2400" b="1" dirty="0" err="1"/>
              <a:t>order</a:t>
            </a:r>
            <a:r>
              <a:rPr lang="fr-FR" sz="2400" dirty="0"/>
              <a:t>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still</a:t>
            </a:r>
            <a:r>
              <a:rPr lang="fr-FR" sz="2400" dirty="0"/>
              <a:t> </a:t>
            </a:r>
            <a:br>
              <a:rPr lang="fr-FR" sz="2400" dirty="0"/>
            </a:br>
            <a:r>
              <a:rPr lang="fr-FR" sz="2400" dirty="0"/>
              <a:t>	"</a:t>
            </a:r>
            <a:r>
              <a:rPr lang="fr-FR" sz="2400" dirty="0" err="1"/>
              <a:t>laval</a:t>
            </a:r>
            <a:r>
              <a:rPr lang="fr-FR" sz="2400" dirty="0"/>
              <a:t>"</a:t>
            </a:r>
            <a:br>
              <a:rPr lang="fr-FR" sz="2400" dirty="0"/>
            </a:br>
            <a:endParaRPr lang="fr-FR" sz="2400" dirty="0"/>
          </a:p>
          <a:p>
            <a:r>
              <a:rPr lang="fr-FR" sz="2400" dirty="0"/>
              <a:t>(</a:t>
            </a:r>
            <a:r>
              <a:rPr lang="fr-FR" sz="2400" dirty="0" err="1"/>
              <a:t>ignoring</a:t>
            </a:r>
            <a:r>
              <a:rPr lang="fr-FR" sz="2400" dirty="0"/>
              <a:t> case)</a:t>
            </a:r>
            <a:br>
              <a:rPr lang="fr-FR" sz="2400" dirty="0"/>
            </a:br>
            <a:r>
              <a:rPr lang="fr-FR" sz="2400" dirty="0"/>
              <a:t>This </a:t>
            </a:r>
            <a:r>
              <a:rPr lang="fr-FR" sz="2400" dirty="0" err="1"/>
              <a:t>is</a:t>
            </a:r>
            <a:r>
              <a:rPr lang="fr-FR" sz="2400" dirty="0"/>
              <a:t> a </a:t>
            </a:r>
            <a:r>
              <a:rPr lang="fr-FR" sz="2400" b="1" dirty="0"/>
              <a:t>palindrome</a:t>
            </a:r>
            <a:br>
              <a:rPr lang="fr-FR" sz="2400" dirty="0"/>
            </a:br>
            <a:r>
              <a:rPr lang="fr-FR" sz="2400" dirty="0"/>
              <a:t>How </a:t>
            </a:r>
            <a:r>
              <a:rPr lang="fr-FR" sz="2400" dirty="0" err="1"/>
              <a:t>many</a:t>
            </a:r>
            <a:r>
              <a:rPr lang="fr-FR" sz="2400" dirty="0"/>
              <a:t> French </a:t>
            </a:r>
            <a:r>
              <a:rPr lang="fr-FR" sz="2400" dirty="0" err="1"/>
              <a:t>cities</a:t>
            </a:r>
            <a:r>
              <a:rPr lang="fr-FR" sz="2400" dirty="0"/>
              <a:t> are like </a:t>
            </a:r>
            <a:r>
              <a:rPr lang="fr-FR" sz="2400" dirty="0" err="1"/>
              <a:t>this</a:t>
            </a:r>
            <a:r>
              <a:rPr lang="fr-FR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37343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6287-7040-131D-47FA-3E89B2DC0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067" y="0"/>
            <a:ext cx="11872685" cy="1754326"/>
          </a:xfrm>
        </p:spPr>
        <p:txBody>
          <a:bodyPr/>
          <a:lstStyle/>
          <a:p>
            <a:pPr algn="ctr"/>
            <a:r>
              <a:rPr lang="fr-FR" dirty="0" err="1"/>
              <a:t>Hint</a:t>
            </a:r>
            <a:r>
              <a:rPr lang="fr-FR" dirty="0"/>
              <a:t> :  Use</a:t>
            </a:r>
            <a:br>
              <a:rPr lang="fr-FR" dirty="0"/>
            </a:br>
            <a:r>
              <a:rPr lang="fr-FR" dirty="0" err="1"/>
              <a:t>Dataset</a:t>
            </a:r>
            <a:r>
              <a:rPr lang="fr-FR" dirty="0"/>
              <a:t> .</a:t>
            </a:r>
            <a:r>
              <a:rPr lang="fr-FR" dirty="0" err="1"/>
              <a:t>map</a:t>
            </a:r>
            <a:r>
              <a:rPr lang="fr-FR" dirty="0"/>
              <a:t>() and .</a:t>
            </a:r>
            <a:r>
              <a:rPr lang="fr-FR" dirty="0" err="1"/>
              <a:t>filter</a:t>
            </a:r>
            <a:r>
              <a:rPr lang="fr-FR" dirty="0"/>
              <a:t>()</a:t>
            </a:r>
            <a:br>
              <a:rPr lang="fr-FR" dirty="0"/>
            </a:br>
            <a:r>
              <a:rPr lang="fr-FR" dirty="0"/>
              <a:t>and String .</a:t>
            </a:r>
            <a:r>
              <a:rPr lang="fr-FR" dirty="0" err="1"/>
              <a:t>toLowerCase</a:t>
            </a:r>
            <a:r>
              <a:rPr lang="fr-FR" dirty="0"/>
              <a:t>() and .reverse()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AB8D00-C4C4-95A3-ED8B-619DAEA31A1B}"/>
              </a:ext>
            </a:extLst>
          </p:cNvPr>
          <p:cNvSpPr txBox="1"/>
          <p:nvPr/>
        </p:nvSpPr>
        <p:spPr>
          <a:xfrm>
            <a:off x="2810932" y="2360990"/>
            <a:ext cx="75859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If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forgot</a:t>
            </a:r>
            <a:r>
              <a:rPr lang="fr-FR" dirty="0"/>
              <a:t> to do ".</a:t>
            </a:r>
            <a:r>
              <a:rPr lang="fr-FR" dirty="0" err="1"/>
              <a:t>toLowerCase</a:t>
            </a:r>
            <a:r>
              <a:rPr lang="fr-FR" dirty="0"/>
              <a:t>()"  =&gt; </a:t>
            </a:r>
            <a:r>
              <a:rPr lang="fr-FR" dirty="0" err="1"/>
              <a:t>there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1 City, </a:t>
            </a:r>
            <a:r>
              <a:rPr lang="fr-FR" dirty="0" err="1"/>
              <a:t>named</a:t>
            </a:r>
            <a:r>
              <a:rPr lang="fr-FR" dirty="0"/>
              <a:t>   "Y"</a:t>
            </a:r>
          </a:p>
          <a:p>
            <a:endParaRPr lang="fr-FR" dirty="0"/>
          </a:p>
          <a:p>
            <a:r>
              <a:rPr lang="fr-FR" dirty="0"/>
              <a:t>in </a:t>
            </a:r>
            <a:r>
              <a:rPr lang="fr-FR" dirty="0" err="1"/>
              <a:t>fact</a:t>
            </a:r>
            <a:r>
              <a:rPr lang="fr-FR" dirty="0"/>
              <a:t>, </a:t>
            </a:r>
            <a:r>
              <a:rPr lang="fr-FR" dirty="0" err="1"/>
              <a:t>there</a:t>
            </a:r>
            <a:r>
              <a:rPr lang="fr-FR" dirty="0"/>
              <a:t> are 21</a:t>
            </a:r>
          </a:p>
          <a:p>
            <a:endParaRPr lang="fr-FR" dirty="0"/>
          </a:p>
          <a:p>
            <a:r>
              <a:rPr lang="fr-FR" dirty="0"/>
              <a:t>can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find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all ?</a:t>
            </a:r>
          </a:p>
          <a:p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F41B43-E1C3-41D3-5106-00CD210EE039}"/>
              </a:ext>
            </a:extLst>
          </p:cNvPr>
          <p:cNvSpPr txBox="1"/>
          <p:nvPr/>
        </p:nvSpPr>
        <p:spPr>
          <a:xfrm>
            <a:off x="5496076" y="3986830"/>
            <a:ext cx="147561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afa</a:t>
            </a:r>
            <a:endParaRPr lang="fr-FR" dirty="0"/>
          </a:p>
          <a:p>
            <a:r>
              <a:rPr lang="fr-FR" dirty="0" err="1"/>
              <a:t>callac</a:t>
            </a:r>
            <a:endParaRPr lang="fr-FR" dirty="0"/>
          </a:p>
          <a:p>
            <a:r>
              <a:rPr lang="fr-FR" dirty="0" err="1"/>
              <a:t>cazac</a:t>
            </a:r>
            <a:endParaRPr lang="fr-FR" dirty="0"/>
          </a:p>
          <a:p>
            <a:r>
              <a:rPr lang="fr-FR" dirty="0"/>
              <a:t>erre</a:t>
            </a:r>
          </a:p>
          <a:p>
            <a:r>
              <a:rPr lang="fr-FR" dirty="0"/>
              <a:t>esse</a:t>
            </a:r>
          </a:p>
          <a:p>
            <a:r>
              <a:rPr lang="fr-FR" dirty="0" err="1"/>
              <a:t>laval</a:t>
            </a:r>
            <a:endParaRPr lang="fr-FR" dirty="0"/>
          </a:p>
          <a:p>
            <a:r>
              <a:rPr lang="fr-FR" dirty="0"/>
              <a:t>noyon</a:t>
            </a:r>
          </a:p>
          <a:p>
            <a:r>
              <a:rPr lang="fr-FR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113714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E8B2-0D99-54B7-7DF8-1DEBF3DE3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1"/>
            <a:ext cx="10515600" cy="817639"/>
          </a:xfrm>
        </p:spPr>
        <p:txBody>
          <a:bodyPr/>
          <a:lstStyle/>
          <a:p>
            <a:pPr algn="ctr"/>
            <a:r>
              <a:rPr lang="fr-FR" dirty="0" err="1"/>
              <a:t>Exercise</a:t>
            </a:r>
            <a:r>
              <a:rPr lang="fr-FR" dirty="0"/>
              <a:t> Setup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960539-4CCE-CBBA-38F9-FA199A36F23D}"/>
              </a:ext>
            </a:extLst>
          </p:cNvPr>
          <p:cNvSpPr txBox="1"/>
          <p:nvPr/>
        </p:nvSpPr>
        <p:spPr>
          <a:xfrm>
            <a:off x="597505" y="1865459"/>
            <a:ext cx="105155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 err="1"/>
              <a:t>spark.sql</a:t>
            </a:r>
            <a:r>
              <a:rPr lang="fr-FR" sz="2000" b="1" dirty="0"/>
              <a:t>("SELECT DISTINCT </a:t>
            </a:r>
            <a:r>
              <a:rPr lang="fr-FR" sz="2000" b="1" dirty="0" err="1"/>
              <a:t>commune_nom</a:t>
            </a:r>
            <a:r>
              <a:rPr lang="fr-FR" sz="2000" b="1" dirty="0"/>
              <a:t>, </a:t>
            </a:r>
            <a:r>
              <a:rPr lang="fr-FR" sz="2000" b="1" dirty="0" err="1"/>
              <a:t>commune_insee</a:t>
            </a:r>
            <a:r>
              <a:rPr lang="fr-FR" sz="2000" b="1" dirty="0"/>
              <a:t> FROM db1.addr")</a:t>
            </a:r>
          </a:p>
          <a:p>
            <a:r>
              <a:rPr lang="fr-FR" sz="2000" b="1" dirty="0"/>
              <a:t>   .</a:t>
            </a:r>
            <a:r>
              <a:rPr lang="fr-FR" sz="2000" b="1" dirty="0" err="1"/>
              <a:t>write.format</a:t>
            </a:r>
            <a:r>
              <a:rPr lang="fr-FR" sz="2000" b="1" dirty="0"/>
              <a:t>("parquet").</a:t>
            </a:r>
            <a:r>
              <a:rPr lang="fr-FR" sz="2000" b="1" dirty="0" err="1"/>
              <a:t>saveAsTable</a:t>
            </a:r>
            <a:r>
              <a:rPr lang="fr-FR" sz="2000" b="1" dirty="0"/>
              <a:t>("db1.city")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1B8F60-B094-9EF6-B24B-CC53B8BE1E70}"/>
              </a:ext>
            </a:extLst>
          </p:cNvPr>
          <p:cNvSpPr txBox="1"/>
          <p:nvPr/>
        </p:nvSpPr>
        <p:spPr>
          <a:xfrm>
            <a:off x="597505" y="3059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spark.sql</a:t>
            </a:r>
            <a:r>
              <a:rPr lang="fr-FR" dirty="0"/>
              <a:t>("select count(*) </a:t>
            </a:r>
            <a:r>
              <a:rPr lang="fr-FR" dirty="0" err="1"/>
              <a:t>from</a:t>
            </a:r>
            <a:r>
              <a:rPr lang="fr-FR" dirty="0"/>
              <a:t> db1.city").show()   // =&gt; 34986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CF7C2F-7948-DF9D-0CF6-874DE8B10D83}"/>
              </a:ext>
            </a:extLst>
          </p:cNvPr>
          <p:cNvSpPr txBox="1"/>
          <p:nvPr/>
        </p:nvSpPr>
        <p:spPr>
          <a:xfrm>
            <a:off x="597504" y="6183085"/>
            <a:ext cx="7665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OK,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BigData</a:t>
            </a:r>
            <a:r>
              <a:rPr lang="fr-FR" dirty="0"/>
              <a:t>...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could</a:t>
            </a:r>
            <a:r>
              <a:rPr lang="fr-FR" dirty="0"/>
              <a:t> "</a:t>
            </a:r>
            <a:r>
              <a:rPr lang="fr-FR" dirty="0" err="1"/>
              <a:t>collectAsList</a:t>
            </a:r>
            <a:r>
              <a:rPr lang="fr-FR" dirty="0"/>
              <a:t>()" and </a:t>
            </a:r>
            <a:r>
              <a:rPr lang="fr-FR" dirty="0" err="1"/>
              <a:t>perform</a:t>
            </a:r>
            <a:r>
              <a:rPr lang="fr-FR" dirty="0"/>
              <a:t> </a:t>
            </a:r>
            <a:r>
              <a:rPr lang="fr-FR" dirty="0" err="1"/>
              <a:t>directly</a:t>
            </a:r>
            <a:r>
              <a:rPr lang="fr-FR" dirty="0"/>
              <a:t> in scala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D1415C-EA16-1255-68D0-0892AD0460F2}"/>
              </a:ext>
            </a:extLst>
          </p:cNvPr>
          <p:cNvSpPr txBox="1"/>
          <p:nvPr/>
        </p:nvSpPr>
        <p:spPr>
          <a:xfrm>
            <a:off x="597504" y="4284656"/>
            <a:ext cx="1095586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 err="1"/>
              <a:t>spark.sql</a:t>
            </a:r>
            <a:r>
              <a:rPr lang="fr-FR" b="1" dirty="0"/>
              <a:t>("SELECT distinct </a:t>
            </a:r>
            <a:r>
              <a:rPr lang="fr-FR" b="1" dirty="0" err="1"/>
              <a:t>commune_nom</a:t>
            </a:r>
            <a:r>
              <a:rPr lang="fr-FR" b="1" dirty="0"/>
              <a:t> FROM db1.city")</a:t>
            </a:r>
          </a:p>
          <a:p>
            <a:r>
              <a:rPr lang="fr-FR" b="1" dirty="0"/>
              <a:t>    .</a:t>
            </a:r>
            <a:r>
              <a:rPr lang="fr-FR" b="1" dirty="0" err="1"/>
              <a:t>write.format</a:t>
            </a:r>
            <a:r>
              <a:rPr lang="fr-FR" b="1" dirty="0"/>
              <a:t>("parquet").</a:t>
            </a:r>
            <a:r>
              <a:rPr lang="fr-FR" b="1" dirty="0" err="1"/>
              <a:t>saveAsTable</a:t>
            </a:r>
            <a:r>
              <a:rPr lang="fr-FR" b="1" dirty="0"/>
              <a:t>("db1.city_name")</a:t>
            </a:r>
          </a:p>
          <a:p>
            <a:endParaRPr lang="fr-FR" dirty="0"/>
          </a:p>
          <a:p>
            <a:r>
              <a:rPr lang="fr-FR" dirty="0" err="1"/>
              <a:t>spark.sql</a:t>
            </a:r>
            <a:r>
              <a:rPr lang="fr-FR" dirty="0"/>
              <a:t>("select count(*)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city_name</a:t>
            </a:r>
            <a:r>
              <a:rPr lang="fr-FR" dirty="0"/>
              <a:t>").show()  // =&gt; 32735   ... </a:t>
            </a:r>
            <a:r>
              <a:rPr lang="fr-FR" dirty="0" err="1"/>
              <a:t>almost</a:t>
            </a:r>
            <a:r>
              <a:rPr lang="fr-FR" dirty="0"/>
              <a:t> 2000 duplicate city </a:t>
            </a:r>
            <a:r>
              <a:rPr lang="fr-FR" dirty="0" err="1"/>
              <a:t>name</a:t>
            </a:r>
            <a:r>
              <a:rPr lang="fr-FR" dirty="0"/>
              <a:t> in France !</a:t>
            </a:r>
          </a:p>
        </p:txBody>
      </p:sp>
    </p:spTree>
    <p:extLst>
      <p:ext uri="{BB962C8B-B14F-4D97-AF65-F5344CB8AC3E}">
        <p14:creationId xmlns:p14="http://schemas.microsoft.com/office/powerpoint/2010/main" val="2588075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8E72582-A0CC-7EAF-7586-533BA0A09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F24DD-46FB-FACC-2901-AC5A8BF6E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HINT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1A1D99-17C5-492D-70C5-DE6EFB478A82}"/>
              </a:ext>
            </a:extLst>
          </p:cNvPr>
          <p:cNvSpPr txBox="1"/>
          <p:nvPr/>
        </p:nvSpPr>
        <p:spPr>
          <a:xfrm>
            <a:off x="1165981" y="2300888"/>
            <a:ext cx="86456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val palindromes = </a:t>
            </a:r>
            <a:r>
              <a:rPr lang="fr-FR" dirty="0" err="1"/>
              <a:t>spark.sql</a:t>
            </a:r>
            <a:r>
              <a:rPr lang="fr-FR" dirty="0"/>
              <a:t>("select </a:t>
            </a:r>
            <a:r>
              <a:rPr lang="fr-FR" dirty="0" err="1"/>
              <a:t>commune_nom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db1.city")</a:t>
            </a:r>
          </a:p>
          <a:p>
            <a:r>
              <a:rPr lang="fr-FR" dirty="0"/>
              <a:t>         .</a:t>
            </a:r>
            <a:r>
              <a:rPr lang="fr-FR" dirty="0" err="1"/>
              <a:t>map</a:t>
            </a:r>
            <a:r>
              <a:rPr lang="fr-FR" dirty="0"/>
              <a:t>(</a:t>
            </a:r>
            <a:r>
              <a:rPr lang="fr-FR" dirty="0" err="1"/>
              <a:t>row</a:t>
            </a:r>
            <a:r>
              <a:rPr lang="fr-FR" dirty="0"/>
              <a:t> =&gt; </a:t>
            </a:r>
            <a:r>
              <a:rPr lang="fr-FR" dirty="0" err="1"/>
              <a:t>row.getString</a:t>
            </a:r>
            <a:r>
              <a:rPr lang="fr-FR" dirty="0"/>
              <a:t>(0).</a:t>
            </a:r>
            <a:r>
              <a:rPr lang="fr-FR" dirty="0" err="1"/>
              <a:t>toLowerCase</a:t>
            </a:r>
            <a:r>
              <a:rPr lang="fr-FR" dirty="0"/>
              <a:t>())</a:t>
            </a:r>
          </a:p>
          <a:p>
            <a:r>
              <a:rPr lang="fr-FR" dirty="0"/>
              <a:t>         .</a:t>
            </a:r>
            <a:r>
              <a:rPr lang="fr-FR" dirty="0" err="1"/>
              <a:t>filter</a:t>
            </a:r>
            <a:r>
              <a:rPr lang="fr-FR" dirty="0"/>
              <a:t>(x =&gt; </a:t>
            </a:r>
            <a:r>
              <a:rPr lang="fr-FR" dirty="0" err="1"/>
              <a:t>x.reverse</a:t>
            </a:r>
            <a:r>
              <a:rPr lang="fr-FR" dirty="0"/>
              <a:t> == x)</a:t>
            </a:r>
          </a:p>
          <a:p>
            <a:endParaRPr lang="fr-FR" dirty="0"/>
          </a:p>
          <a:p>
            <a:r>
              <a:rPr lang="fr-FR" dirty="0" err="1"/>
              <a:t>palindromes.count</a:t>
            </a:r>
            <a:r>
              <a:rPr lang="fr-FR" dirty="0"/>
              <a:t>()</a:t>
            </a:r>
          </a:p>
          <a:p>
            <a:endParaRPr lang="fr-FR" dirty="0"/>
          </a:p>
          <a:p>
            <a:r>
              <a:rPr lang="fr-FR" dirty="0" err="1"/>
              <a:t>palindromes.show</a:t>
            </a:r>
            <a:r>
              <a:rPr lang="fr-FR" dirty="0"/>
              <a:t>()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900171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349FD6-92E4-84E7-FBB5-45371AF79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F0EAE-EF59-9C2D-F59B-3E99A796C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388533"/>
          </a:xfrm>
        </p:spPr>
        <p:txBody>
          <a:bodyPr/>
          <a:lstStyle/>
          <a:p>
            <a:pPr algn="ctr"/>
            <a:r>
              <a:rPr lang="fr-FR" dirty="0"/>
              <a:t>"</a:t>
            </a:r>
            <a:r>
              <a:rPr lang="fr-FR" dirty="0" err="1"/>
              <a:t>String.reverse</a:t>
            </a:r>
            <a:r>
              <a:rPr lang="fr-FR" dirty="0"/>
              <a:t>()" </a:t>
            </a:r>
            <a:r>
              <a:rPr lang="fr-FR" dirty="0" err="1"/>
              <a:t>is</a:t>
            </a:r>
            <a:r>
              <a:rPr lang="fr-FR" dirty="0"/>
              <a:t> Java </a:t>
            </a:r>
            <a:r>
              <a:rPr lang="fr-FR" dirty="0" err="1"/>
              <a:t>built-in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redo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SQL </a:t>
            </a:r>
            <a:r>
              <a:rPr lang="fr-FR" dirty="0" err="1"/>
              <a:t>built-in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48BF30-BD3D-F18B-7BC3-1CFA43762F1B}"/>
              </a:ext>
            </a:extLst>
          </p:cNvPr>
          <p:cNvSpPr txBox="1"/>
          <p:nvPr/>
        </p:nvSpPr>
        <p:spPr>
          <a:xfrm>
            <a:off x="2496459" y="2109411"/>
            <a:ext cx="8128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 err="1"/>
              <a:t>Reapeat</a:t>
            </a:r>
            <a:r>
              <a:rPr lang="fr-FR" sz="2000" dirty="0"/>
              <a:t> </a:t>
            </a:r>
            <a:r>
              <a:rPr lang="fr-FR" sz="2000" dirty="0" err="1"/>
              <a:t>exercise</a:t>
            </a:r>
            <a:r>
              <a:rPr lang="fr-FR" sz="2000" dirty="0"/>
              <a:t> in SQL    (not </a:t>
            </a:r>
            <a:r>
              <a:rPr lang="fr-FR" sz="2000" dirty="0" err="1"/>
              <a:t>using</a:t>
            </a:r>
            <a:r>
              <a:rPr lang="fr-FR" sz="2000" dirty="0"/>
              <a:t> Spark </a:t>
            </a:r>
            <a:r>
              <a:rPr lang="fr-FR" sz="2000" dirty="0" err="1"/>
              <a:t>Dataset</a:t>
            </a:r>
            <a:r>
              <a:rPr lang="fr-FR" sz="2000" dirty="0"/>
              <a:t> API),</a:t>
            </a:r>
          </a:p>
          <a:p>
            <a:endParaRPr lang="fr-FR" sz="2000" dirty="0"/>
          </a:p>
          <a:p>
            <a:r>
              <a:rPr lang="en-US" sz="2000" dirty="0" err="1"/>
              <a:t>spark.sql</a:t>
            </a:r>
            <a:r>
              <a:rPr lang="en-US" sz="2000" dirty="0"/>
              <a:t>("""</a:t>
            </a:r>
          </a:p>
          <a:p>
            <a:r>
              <a:rPr lang="en-US" sz="2000" dirty="0"/>
              <a:t>    select </a:t>
            </a:r>
            <a:r>
              <a:rPr lang="en-US" sz="2000" dirty="0" err="1"/>
              <a:t>commune_nom</a:t>
            </a:r>
            <a:r>
              <a:rPr lang="en-US" sz="2000" dirty="0"/>
              <a:t> from db1.city </a:t>
            </a:r>
          </a:p>
          <a:p>
            <a:r>
              <a:rPr lang="en-US" sz="2000" dirty="0"/>
              <a:t>    WHERE reverse(lower(</a:t>
            </a:r>
            <a:r>
              <a:rPr lang="en-US" sz="2000" dirty="0" err="1"/>
              <a:t>commune_nom</a:t>
            </a:r>
            <a:r>
              <a:rPr lang="en-US" sz="2000" dirty="0"/>
              <a:t>))=lower(</a:t>
            </a:r>
            <a:r>
              <a:rPr lang="en-US" sz="2000" dirty="0" err="1"/>
              <a:t>commune_nom</a:t>
            </a:r>
            <a:r>
              <a:rPr lang="en-US" sz="2000" dirty="0"/>
              <a:t>)</a:t>
            </a:r>
          </a:p>
          <a:p>
            <a:r>
              <a:rPr lang="en-US" sz="2000" dirty="0"/>
              <a:t>""").show()</a:t>
            </a:r>
            <a:endParaRPr lang="fr-FR" sz="2000" dirty="0"/>
          </a:p>
          <a:p>
            <a:endParaRPr lang="fr-FR" sz="2000" dirty="0"/>
          </a:p>
          <a:p>
            <a:r>
              <a:rPr lang="fr-FR" sz="2000" dirty="0" err="1"/>
              <a:t>Too</a:t>
            </a:r>
            <a:r>
              <a:rPr lang="fr-FR" sz="2000" dirty="0"/>
              <a:t> </a:t>
            </a:r>
            <a:r>
              <a:rPr lang="fr-FR" sz="2000" dirty="0" err="1"/>
              <a:t>easy</a:t>
            </a:r>
            <a:r>
              <a:rPr lang="fr-FR" sz="2000" dirty="0"/>
              <a:t> </a:t>
            </a:r>
            <a:r>
              <a:rPr lang="fr-FR" sz="2000" dirty="0" err="1"/>
              <a:t>again</a:t>
            </a:r>
            <a:r>
              <a:rPr lang="fr-FR" sz="2000" dirty="0"/>
              <a:t>...</a:t>
            </a:r>
            <a:endParaRPr lang="fr-FR" sz="2000" b="1" dirty="0"/>
          </a:p>
        </p:txBody>
      </p:sp>
    </p:spTree>
    <p:extLst>
      <p:ext uri="{BB962C8B-B14F-4D97-AF65-F5344CB8AC3E}">
        <p14:creationId xmlns:p14="http://schemas.microsoft.com/office/powerpoint/2010/main" val="1639868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25608-2273-601F-3D12-F5A88C441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DF2BB-E167-C14E-46C1-A1E839BE4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438" y="1359505"/>
            <a:ext cx="10515600" cy="3033485"/>
          </a:xfrm>
        </p:spPr>
        <p:txBody>
          <a:bodyPr/>
          <a:lstStyle/>
          <a:p>
            <a:pPr algn="ctr"/>
            <a:r>
              <a:rPr lang="fr-FR" dirty="0" err="1"/>
              <a:t>Exercise</a:t>
            </a:r>
            <a:r>
              <a:rPr lang="fr-FR" dirty="0"/>
              <a:t> 1 : </a:t>
            </a:r>
            <a:r>
              <a:rPr lang="fr-FR" dirty="0" err="1"/>
              <a:t>Analyzing</a:t>
            </a:r>
            <a:r>
              <a:rPr lang="fr-FR" dirty="0"/>
              <a:t> Parquet Files, </a:t>
            </a:r>
            <a:br>
              <a:rPr lang="fr-FR" dirty="0"/>
            </a:br>
            <a:r>
              <a:rPr lang="fr-FR" dirty="0" err="1"/>
              <a:t>using</a:t>
            </a:r>
            <a:r>
              <a:rPr lang="fr-FR" dirty="0"/>
              <a:t> "parquet-cli"</a:t>
            </a:r>
          </a:p>
        </p:txBody>
      </p:sp>
    </p:spTree>
    <p:extLst>
      <p:ext uri="{BB962C8B-B14F-4D97-AF65-F5344CB8AC3E}">
        <p14:creationId xmlns:p14="http://schemas.microsoft.com/office/powerpoint/2010/main" val="41613685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3FD9D-B7FD-E3DC-48FE-207152D6B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9526E-A7C3-E3F0-A5E7-BA0B9B84B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85372"/>
          </a:xfrm>
        </p:spPr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SQL and User-</a:t>
            </a:r>
            <a:r>
              <a:rPr lang="fr-FR" dirty="0" err="1"/>
              <a:t>Defined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"UDF"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F4F658-8DEF-4C91-A881-9C0ED18F1DE9}"/>
              </a:ext>
            </a:extLst>
          </p:cNvPr>
          <p:cNvSpPr txBox="1"/>
          <p:nvPr/>
        </p:nvSpPr>
        <p:spPr>
          <a:xfrm>
            <a:off x="2148114" y="1997839"/>
            <a:ext cx="870373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/>
              <a:t>.. </a:t>
            </a:r>
            <a:r>
              <a:rPr lang="fr-FR" sz="2000" dirty="0" err="1"/>
              <a:t>Reapeat</a:t>
            </a:r>
            <a:r>
              <a:rPr lang="fr-FR" sz="2000" dirty="0"/>
              <a:t> </a:t>
            </a:r>
            <a:r>
              <a:rPr lang="fr-FR" sz="2000" dirty="0" err="1"/>
              <a:t>without</a:t>
            </a:r>
            <a:r>
              <a:rPr lang="fr-FR" sz="2000" dirty="0"/>
              <a:t> </a:t>
            </a:r>
            <a:r>
              <a:rPr lang="fr-FR" sz="2000" dirty="0" err="1"/>
              <a:t>using</a:t>
            </a:r>
            <a:r>
              <a:rPr lang="fr-FR" sz="2000" dirty="0"/>
              <a:t> </a:t>
            </a:r>
            <a:r>
              <a:rPr lang="fr-FR" sz="2000" dirty="0" err="1"/>
              <a:t>built-in</a:t>
            </a:r>
            <a:r>
              <a:rPr lang="fr-FR" sz="2000" dirty="0"/>
              <a:t> </a:t>
            </a:r>
            <a:r>
              <a:rPr lang="fr-FR" sz="2000" dirty="0" err="1"/>
              <a:t>Sql</a:t>
            </a:r>
            <a:r>
              <a:rPr lang="fr-FR" sz="2000" dirty="0"/>
              <a:t> "REVERSE",</a:t>
            </a:r>
          </a:p>
          <a:p>
            <a:r>
              <a:rPr lang="fr-FR" sz="2000" dirty="0"/>
              <a:t>by </a:t>
            </a:r>
            <a:r>
              <a:rPr lang="fr-FR" sz="2000" dirty="0" err="1"/>
              <a:t>defining</a:t>
            </a:r>
            <a:r>
              <a:rPr lang="fr-FR" sz="2000" dirty="0"/>
              <a:t> </a:t>
            </a:r>
            <a:r>
              <a:rPr lang="fr-FR" sz="2000" dirty="0" err="1"/>
              <a:t>your</a:t>
            </a:r>
            <a:r>
              <a:rPr lang="fr-FR" sz="2000" dirty="0"/>
              <a:t> </a:t>
            </a:r>
            <a:r>
              <a:rPr lang="fr-FR" sz="2000" dirty="0" err="1"/>
              <a:t>own</a:t>
            </a:r>
            <a:r>
              <a:rPr lang="fr-FR" sz="2000" dirty="0"/>
              <a:t> UDF </a:t>
            </a:r>
            <a:r>
              <a:rPr lang="fr-FR" sz="2000" dirty="0" err="1"/>
              <a:t>function</a:t>
            </a:r>
            <a:r>
              <a:rPr lang="fr-FR" sz="2000" dirty="0"/>
              <a:t>  "</a:t>
            </a:r>
            <a:r>
              <a:rPr lang="fr-FR" sz="2000" dirty="0" err="1"/>
              <a:t>isPalindrome</a:t>
            </a:r>
            <a:r>
              <a:rPr lang="fr-FR" sz="2000" dirty="0"/>
              <a:t>(</a:t>
            </a:r>
            <a:r>
              <a:rPr lang="fr-FR" sz="2000" dirty="0" err="1"/>
              <a:t>text</a:t>
            </a:r>
            <a:r>
              <a:rPr lang="fr-FR" sz="2000" dirty="0"/>
              <a:t>)"</a:t>
            </a:r>
          </a:p>
          <a:p>
            <a:endParaRPr lang="fr-FR" sz="2000" dirty="0"/>
          </a:p>
          <a:p>
            <a:r>
              <a:rPr lang="fr-FR" sz="2000" dirty="0"/>
              <a:t>	SELECT * FROM  db1.city  </a:t>
            </a:r>
          </a:p>
          <a:p>
            <a:r>
              <a:rPr lang="fr-FR" sz="2000" dirty="0"/>
              <a:t>                WHERE    </a:t>
            </a:r>
            <a:r>
              <a:rPr lang="fr-FR" sz="2000" dirty="0" err="1"/>
              <a:t>isPalindrome</a:t>
            </a:r>
            <a:r>
              <a:rPr lang="fr-FR" sz="2000" dirty="0"/>
              <a:t>(</a:t>
            </a:r>
            <a:r>
              <a:rPr lang="fr-FR" sz="2000" dirty="0" err="1"/>
              <a:t>lower</a:t>
            </a:r>
            <a:r>
              <a:rPr lang="fr-FR" sz="2000" dirty="0"/>
              <a:t>(</a:t>
            </a:r>
            <a:r>
              <a:rPr lang="fr-FR" sz="2000" dirty="0" err="1"/>
              <a:t>commune_nom</a:t>
            </a:r>
            <a:r>
              <a:rPr lang="fr-FR" sz="2000" dirty="0"/>
              <a:t>))</a:t>
            </a:r>
          </a:p>
          <a:p>
            <a:endParaRPr lang="fr-FR" sz="2000" dirty="0"/>
          </a:p>
          <a:p>
            <a:r>
              <a:rPr lang="fr-FR" sz="2000" dirty="0" err="1"/>
              <a:t>complete</a:t>
            </a:r>
            <a:r>
              <a:rPr lang="fr-FR" sz="2000" dirty="0"/>
              <a:t> code:</a:t>
            </a:r>
            <a:br>
              <a:rPr lang="fr-FR" sz="2000" dirty="0"/>
            </a:br>
            <a:r>
              <a:rPr lang="fr-FR" sz="2000" b="1" dirty="0" err="1"/>
              <a:t>spark.udf.register</a:t>
            </a:r>
            <a:r>
              <a:rPr lang="fr-FR" sz="2000" b="1" dirty="0"/>
              <a:t>("</a:t>
            </a:r>
            <a:r>
              <a:rPr lang="fr-FR" sz="2000" b="1" dirty="0" err="1"/>
              <a:t>isPalindrome</a:t>
            </a:r>
            <a:r>
              <a:rPr lang="fr-FR" sz="2000" b="1" dirty="0"/>
              <a:t>", (s: String) =&gt;  ....)</a:t>
            </a:r>
          </a:p>
          <a:p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473021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E2AB6C1-9788-DC93-FC4E-980938D0F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A86EB-7F3D-3FCC-9ECB-B1AB52E40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HINT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B63D23-3EA6-3FF6-8C59-B5F446BD18A7}"/>
              </a:ext>
            </a:extLst>
          </p:cNvPr>
          <p:cNvSpPr txBox="1"/>
          <p:nvPr/>
        </p:nvSpPr>
        <p:spPr>
          <a:xfrm>
            <a:off x="1074057" y="2505670"/>
            <a:ext cx="100438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spark.udf.register</a:t>
            </a:r>
            <a:r>
              <a:rPr lang="fr-FR" dirty="0"/>
              <a:t>("</a:t>
            </a:r>
            <a:r>
              <a:rPr lang="fr-FR" dirty="0" err="1"/>
              <a:t>isPalindrome</a:t>
            </a:r>
            <a:r>
              <a:rPr lang="fr-FR" dirty="0"/>
              <a:t>", </a:t>
            </a:r>
            <a:r>
              <a:rPr lang="en-US" dirty="0"/>
              <a:t>(s: String) =&gt; s != null &amp;&amp; s == </a:t>
            </a:r>
            <a:r>
              <a:rPr lang="en-US" dirty="0" err="1"/>
              <a:t>s.reverse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en-US" dirty="0" err="1"/>
              <a:t>spark.sql</a:t>
            </a:r>
            <a:r>
              <a:rPr lang="en-US" dirty="0"/>
              <a:t>("select </a:t>
            </a:r>
            <a:r>
              <a:rPr lang="en-US" dirty="0" err="1"/>
              <a:t>commune_nom</a:t>
            </a:r>
            <a:r>
              <a:rPr lang="en-US" dirty="0"/>
              <a:t> from db1.city WHERE </a:t>
            </a:r>
            <a:r>
              <a:rPr lang="en-US" dirty="0" err="1"/>
              <a:t>isPalindrome</a:t>
            </a:r>
            <a:r>
              <a:rPr lang="en-US" dirty="0"/>
              <a:t>(lower(</a:t>
            </a:r>
            <a:r>
              <a:rPr lang="en-US" dirty="0" err="1"/>
              <a:t>commune_nom</a:t>
            </a:r>
            <a:r>
              <a:rPr lang="en-US" dirty="0"/>
              <a:t>))").show()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134045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D3CFA-6539-C099-BF58-B6F63BFC4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249"/>
            <a:ext cx="10515600" cy="832152"/>
          </a:xfrm>
        </p:spPr>
        <p:txBody>
          <a:bodyPr/>
          <a:lstStyle/>
          <a:p>
            <a:pPr algn="ctr"/>
            <a:r>
              <a:rPr lang="fr-FR" dirty="0" err="1"/>
              <a:t>Exercise</a:t>
            </a:r>
            <a:r>
              <a:rPr lang="fr-FR" dirty="0"/>
              <a:t>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615D2B-9522-268B-E596-0D2D7840C4E8}"/>
              </a:ext>
            </a:extLst>
          </p:cNvPr>
          <p:cNvSpPr txBox="1"/>
          <p:nvPr/>
        </p:nvSpPr>
        <p:spPr>
          <a:xfrm>
            <a:off x="1238552" y="2094896"/>
            <a:ext cx="8037778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City </a:t>
            </a:r>
            <a:r>
              <a:rPr lang="fr-FR" sz="2000" dirty="0" err="1"/>
              <a:t>names</a:t>
            </a:r>
            <a:r>
              <a:rPr lang="fr-FR" sz="2000" dirty="0"/>
              <a:t>  </a:t>
            </a:r>
          </a:p>
          <a:p>
            <a:r>
              <a:rPr lang="fr-FR" sz="2000" dirty="0"/>
              <a:t>	"</a:t>
            </a:r>
            <a:r>
              <a:rPr lang="fr-FR" sz="2000" b="1" dirty="0"/>
              <a:t>Sancerre</a:t>
            </a:r>
            <a:r>
              <a:rPr lang="fr-FR" sz="2000" dirty="0"/>
              <a:t>"  and  "</a:t>
            </a:r>
            <a:r>
              <a:rPr lang="fr-FR" sz="2000" b="1" dirty="0"/>
              <a:t>Nanterre</a:t>
            </a:r>
            <a:r>
              <a:rPr lang="fr-FR" sz="2000" dirty="0"/>
              <a:t>"</a:t>
            </a:r>
          </a:p>
          <a:p>
            <a:endParaRPr lang="fr-FR" sz="2000" dirty="0"/>
          </a:p>
          <a:p>
            <a:r>
              <a:rPr lang="fr-FR" sz="2000" dirty="0"/>
              <a:t>have </a:t>
            </a:r>
            <a:r>
              <a:rPr lang="fr-FR" sz="2000" dirty="0" err="1"/>
              <a:t>only</a:t>
            </a:r>
            <a:r>
              <a:rPr lang="fr-FR" sz="2000" dirty="0"/>
              <a:t> 2 </a:t>
            </a:r>
            <a:r>
              <a:rPr lang="fr-FR" sz="2000" dirty="0" err="1"/>
              <a:t>letters</a:t>
            </a:r>
            <a:r>
              <a:rPr lang="fr-FR" sz="2000" dirty="0"/>
              <a:t> </a:t>
            </a:r>
            <a:r>
              <a:rPr lang="fr-FR" sz="2000" dirty="0" err="1"/>
              <a:t>difference</a:t>
            </a:r>
            <a:r>
              <a:rPr lang="fr-FR" sz="2000" dirty="0"/>
              <a:t>.</a:t>
            </a:r>
          </a:p>
          <a:p>
            <a:endParaRPr lang="fr-FR" sz="2000" dirty="0"/>
          </a:p>
          <a:p>
            <a:r>
              <a:rPr lang="fr-FR" sz="2000" dirty="0"/>
              <a:t>The </a:t>
            </a:r>
            <a:r>
              <a:rPr lang="fr-FR" sz="2000" dirty="0" err="1"/>
              <a:t>postman</a:t>
            </a:r>
            <a:r>
              <a:rPr lang="fr-FR" sz="2000" dirty="0"/>
              <a:t> </a:t>
            </a:r>
            <a:r>
              <a:rPr lang="fr-FR" sz="2000" dirty="0" err="1"/>
              <a:t>could</a:t>
            </a:r>
            <a:r>
              <a:rPr lang="fr-FR" sz="2000" dirty="0"/>
              <a:t> do </a:t>
            </a:r>
            <a:r>
              <a:rPr lang="fr-FR" sz="2000" dirty="0" err="1"/>
              <a:t>mistakes</a:t>
            </a:r>
            <a:r>
              <a:rPr lang="fr-FR" sz="2000" dirty="0"/>
              <a:t>...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How </a:t>
            </a:r>
            <a:r>
              <a:rPr lang="fr-FR" sz="2000" dirty="0" err="1"/>
              <a:t>many</a:t>
            </a:r>
            <a:r>
              <a:rPr lang="fr-FR" sz="2000" dirty="0"/>
              <a:t> </a:t>
            </a:r>
            <a:r>
              <a:rPr lang="fr-FR" sz="2000" dirty="0" err="1"/>
              <a:t>cities</a:t>
            </a:r>
            <a:r>
              <a:rPr lang="fr-FR" sz="2000" dirty="0"/>
              <a:t> are </a:t>
            </a:r>
            <a:r>
              <a:rPr lang="fr-FR" sz="2000" dirty="0" err="1"/>
              <a:t>error-prone</a:t>
            </a:r>
            <a:r>
              <a:rPr lang="fr-FR" sz="2000" dirty="0"/>
              <a:t> like </a:t>
            </a:r>
            <a:r>
              <a:rPr lang="fr-FR" sz="2000" dirty="0" err="1"/>
              <a:t>this</a:t>
            </a:r>
            <a:r>
              <a:rPr lang="fr-FR" sz="2000" dirty="0"/>
              <a:t>.</a:t>
            </a:r>
          </a:p>
          <a:p>
            <a:r>
              <a:rPr lang="fr-FR" sz="2000" dirty="0" err="1"/>
              <a:t>What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the city </a:t>
            </a:r>
            <a:r>
              <a:rPr lang="fr-FR" sz="2000" dirty="0" err="1"/>
              <a:t>with</a:t>
            </a:r>
            <a:r>
              <a:rPr lang="fr-FR" sz="2000" dirty="0"/>
              <a:t> the </a:t>
            </a:r>
            <a:r>
              <a:rPr lang="fr-FR" sz="2000" dirty="0" err="1"/>
              <a:t>most</a:t>
            </a:r>
            <a:r>
              <a:rPr lang="fr-FR" sz="2000" dirty="0"/>
              <a:t> </a:t>
            </a:r>
            <a:r>
              <a:rPr lang="fr-FR" sz="2000" dirty="0" err="1"/>
              <a:t>numerous</a:t>
            </a:r>
            <a:r>
              <a:rPr lang="fr-FR" sz="2000" dirty="0"/>
              <a:t> </a:t>
            </a:r>
            <a:r>
              <a:rPr lang="fr-FR" sz="2000" dirty="0" err="1"/>
              <a:t>errors</a:t>
            </a:r>
            <a:r>
              <a:rPr lang="fr-FR" sz="2000" dirty="0"/>
              <a:t>, for 1 </a:t>
            </a:r>
            <a:r>
              <a:rPr lang="fr-FR" sz="2000" dirty="0" err="1"/>
              <a:t>letter</a:t>
            </a:r>
            <a:r>
              <a:rPr lang="fr-FR" sz="2000" dirty="0"/>
              <a:t> of </a:t>
            </a:r>
            <a:r>
              <a:rPr lang="fr-FR" sz="2000" dirty="0" err="1"/>
              <a:t>difference</a:t>
            </a:r>
            <a:r>
              <a:rPr lang="fr-FR" sz="2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316378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7CEE3-3A53-91C7-9E8F-23CE1B6B4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792CE-3A7C-7466-D927-D6B3A2461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04723"/>
          </a:xfrm>
        </p:spPr>
        <p:txBody>
          <a:bodyPr/>
          <a:lstStyle/>
          <a:p>
            <a:pPr algn="ctr"/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an "Edit Distance"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018DDB-496B-D55E-9387-B49BE68BD891}"/>
              </a:ext>
            </a:extLst>
          </p:cNvPr>
          <p:cNvSpPr txBox="1"/>
          <p:nvPr/>
        </p:nvSpPr>
        <p:spPr>
          <a:xfrm>
            <a:off x="1741716" y="1858762"/>
            <a:ext cx="919238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/>
              <a:t>how </a:t>
            </a:r>
            <a:r>
              <a:rPr lang="fr-FR" sz="2000" dirty="0" err="1"/>
              <a:t>many</a:t>
            </a:r>
            <a:r>
              <a:rPr lang="fr-FR" sz="2000" dirty="0"/>
              <a:t> </a:t>
            </a:r>
            <a:r>
              <a:rPr lang="fr-FR" sz="2000" dirty="0" err="1"/>
              <a:t>letters</a:t>
            </a:r>
            <a:r>
              <a:rPr lang="fr-FR" sz="2000" dirty="0"/>
              <a:t> </a:t>
            </a:r>
            <a:r>
              <a:rPr lang="fr-FR" sz="2000" dirty="0" err="1"/>
              <a:t>differ</a:t>
            </a:r>
            <a:r>
              <a:rPr lang="fr-FR" sz="2000" dirty="0"/>
              <a:t> </a:t>
            </a:r>
            <a:r>
              <a:rPr lang="fr-FR" sz="2000" dirty="0" err="1"/>
              <a:t>between</a:t>
            </a:r>
            <a:r>
              <a:rPr lang="fr-FR" sz="2000" dirty="0"/>
              <a:t> "paris" and "parés"</a:t>
            </a:r>
          </a:p>
          <a:p>
            <a:r>
              <a:rPr lang="fr-FR" sz="2000" dirty="0"/>
              <a:t> =&gt; </a:t>
            </a:r>
            <a:r>
              <a:rPr lang="fr-FR" sz="2000" dirty="0" err="1"/>
              <a:t>Response</a:t>
            </a:r>
            <a:r>
              <a:rPr lang="fr-FR" sz="2000" dirty="0"/>
              <a:t> :  1  (change of 1 </a:t>
            </a:r>
            <a:r>
              <a:rPr lang="fr-FR" sz="2000" dirty="0" err="1"/>
              <a:t>letter</a:t>
            </a:r>
            <a:r>
              <a:rPr lang="fr-FR" sz="2000" dirty="0"/>
              <a:t> "i" -&gt; "é")</a:t>
            </a:r>
          </a:p>
          <a:p>
            <a:endParaRPr lang="fr-FR" sz="2000" dirty="0"/>
          </a:p>
          <a:p>
            <a:r>
              <a:rPr lang="fr-FR" sz="2000" dirty="0"/>
              <a:t>how </a:t>
            </a:r>
            <a:r>
              <a:rPr lang="fr-FR" sz="2000" dirty="0" err="1"/>
              <a:t>many</a:t>
            </a:r>
            <a:r>
              <a:rPr lang="fr-FR" sz="2000" dirty="0"/>
              <a:t> </a:t>
            </a:r>
            <a:r>
              <a:rPr lang="fr-FR" sz="2000" dirty="0" err="1"/>
              <a:t>letters</a:t>
            </a:r>
            <a:r>
              <a:rPr lang="fr-FR" sz="2000" dirty="0"/>
              <a:t> </a:t>
            </a:r>
            <a:r>
              <a:rPr lang="fr-FR" sz="2000" dirty="0" err="1"/>
              <a:t>differ</a:t>
            </a:r>
            <a:r>
              <a:rPr lang="fr-FR" sz="2000" dirty="0"/>
              <a:t> </a:t>
            </a:r>
            <a:r>
              <a:rPr lang="fr-FR" sz="2000" dirty="0" err="1"/>
              <a:t>between</a:t>
            </a:r>
            <a:r>
              <a:rPr lang="fr-FR" sz="2000" dirty="0"/>
              <a:t> "paris" and "pris"</a:t>
            </a:r>
          </a:p>
          <a:p>
            <a:r>
              <a:rPr lang="fr-FR" sz="2000" dirty="0"/>
              <a:t> =&gt; </a:t>
            </a:r>
            <a:r>
              <a:rPr lang="fr-FR" sz="2000" dirty="0" err="1"/>
              <a:t>Response</a:t>
            </a:r>
            <a:r>
              <a:rPr lang="fr-FR" sz="2000" dirty="0"/>
              <a:t> :  1  (</a:t>
            </a:r>
            <a:r>
              <a:rPr lang="fr-FR" sz="2000" dirty="0" err="1"/>
              <a:t>deletion</a:t>
            </a:r>
            <a:r>
              <a:rPr lang="fr-FR" sz="2000" dirty="0"/>
              <a:t> of 1 </a:t>
            </a:r>
            <a:r>
              <a:rPr lang="fr-FR" sz="2000" dirty="0" err="1"/>
              <a:t>letter</a:t>
            </a:r>
            <a:r>
              <a:rPr lang="fr-FR" sz="2000" dirty="0"/>
              <a:t> "a")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 err="1"/>
              <a:t>Calculating</a:t>
            </a:r>
            <a:r>
              <a:rPr lang="fr-FR" sz="2000" dirty="0"/>
              <a:t> "</a:t>
            </a:r>
            <a:r>
              <a:rPr lang="fr-FR" sz="2000" dirty="0" err="1"/>
              <a:t>changed</a:t>
            </a:r>
            <a:r>
              <a:rPr lang="fr-FR" sz="2000" dirty="0"/>
              <a:t>" </a:t>
            </a:r>
            <a:r>
              <a:rPr lang="fr-FR" sz="2000" dirty="0" err="1"/>
              <a:t>letters</a:t>
            </a:r>
            <a:r>
              <a:rPr lang="fr-FR" sz="2000" dirty="0"/>
              <a:t> </a:t>
            </a:r>
            <a:r>
              <a:rPr lang="fr-FR" sz="2000" dirty="0" err="1"/>
              <a:t>only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trivial  (but not in SQL).</a:t>
            </a:r>
          </a:p>
          <a:p>
            <a:endParaRPr lang="fr-FR" sz="2000" dirty="0"/>
          </a:p>
          <a:p>
            <a:r>
              <a:rPr lang="fr-FR" sz="2000" dirty="0"/>
              <a:t>How do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compute</a:t>
            </a:r>
            <a:r>
              <a:rPr lang="fr-FR" sz="2000" dirty="0"/>
              <a:t> </a:t>
            </a:r>
            <a:r>
              <a:rPr lang="fr-FR" sz="2000" dirty="0" err="1"/>
              <a:t>efficiently</a:t>
            </a:r>
            <a:r>
              <a:rPr lang="fr-FR" sz="2000" dirty="0"/>
              <a:t> distances for "</a:t>
            </a:r>
            <a:r>
              <a:rPr lang="fr-FR" sz="2000" dirty="0" err="1"/>
              <a:t>deletion</a:t>
            </a:r>
            <a:r>
              <a:rPr lang="fr-FR" sz="2000" dirty="0"/>
              <a:t>" + "change" + "insertion" ?</a:t>
            </a:r>
          </a:p>
          <a:p>
            <a:r>
              <a:rPr lang="fr-FR" sz="2000" dirty="0"/>
              <a:t>... </a:t>
            </a:r>
            <a:r>
              <a:rPr lang="fr-FR" sz="2000" dirty="0" err="1"/>
              <a:t>even</a:t>
            </a:r>
            <a:r>
              <a:rPr lang="fr-FR" sz="2000" dirty="0"/>
              <a:t> in Java, </a:t>
            </a:r>
            <a:r>
              <a:rPr lang="fr-FR" sz="2000" dirty="0" err="1"/>
              <a:t>it</a:t>
            </a:r>
            <a:r>
              <a:rPr lang="fr-FR" sz="2000" dirty="0"/>
              <a:t> </a:t>
            </a:r>
            <a:r>
              <a:rPr lang="fr-FR" sz="2000" dirty="0" err="1"/>
              <a:t>need</a:t>
            </a:r>
            <a:r>
              <a:rPr lang="fr-FR" sz="2000" dirty="0"/>
              <a:t> </a:t>
            </a:r>
            <a:r>
              <a:rPr lang="fr-FR" sz="2000" dirty="0" err="1"/>
              <a:t>special</a:t>
            </a:r>
            <a:r>
              <a:rPr lang="fr-FR" sz="2000" dirty="0"/>
              <a:t> </a:t>
            </a:r>
            <a:r>
              <a:rPr lang="fr-FR" sz="2000" dirty="0" err="1"/>
              <a:t>algorithm</a:t>
            </a:r>
            <a:endParaRPr lang="fr-FR" sz="2000" dirty="0"/>
          </a:p>
          <a:p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8442896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968EE-DFBB-EEF0-F735-5A9E40C63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5E355-6804-615C-D936-F061DBA07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456266"/>
          </a:xfrm>
        </p:spPr>
        <p:txBody>
          <a:bodyPr/>
          <a:lstStyle/>
          <a:p>
            <a:pPr algn="ctr"/>
            <a:r>
              <a:rPr lang="fr-FR" dirty="0"/>
              <a:t>Edit Distance</a:t>
            </a:r>
            <a:br>
              <a:rPr lang="fr-FR" dirty="0"/>
            </a:br>
            <a:r>
              <a:rPr lang="fr-FR" dirty="0" err="1"/>
              <a:t>with</a:t>
            </a:r>
            <a:r>
              <a:rPr lang="fr-FR" dirty="0"/>
              <a:t> Dynamic </a:t>
            </a:r>
            <a:r>
              <a:rPr lang="fr-FR" dirty="0" err="1"/>
              <a:t>Programming</a:t>
            </a:r>
            <a:r>
              <a:rPr lang="fr-FR" dirty="0"/>
              <a:t> </a:t>
            </a:r>
            <a:r>
              <a:rPr lang="fr-FR" dirty="0" err="1"/>
              <a:t>Algorithm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8EEB90-2D25-64B6-F659-CBAAE757D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227" y="1323678"/>
            <a:ext cx="6829589" cy="553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2950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C8365-AAEA-2C96-999D-C33924617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F01A0-1456-032F-CB20-6A821A2AA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 err="1"/>
              <a:t>Levenstein</a:t>
            </a:r>
            <a:r>
              <a:rPr lang="fr-FR" dirty="0"/>
              <a:t> Distance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690BB6-9588-99B3-D980-273EE5707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669" y="754743"/>
            <a:ext cx="8128682" cy="598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9922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8A695-0251-47A0-1691-9184AC5CA0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A9D3-6591-6339-9021-DE7A6E03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219"/>
            <a:ext cx="10515600" cy="646331"/>
          </a:xfrm>
        </p:spPr>
        <p:txBody>
          <a:bodyPr/>
          <a:lstStyle/>
          <a:p>
            <a:pPr algn="ctr"/>
            <a:r>
              <a:rPr lang="fr-FR" dirty="0"/>
              <a:t>EditDistance.java  </a:t>
            </a:r>
            <a:r>
              <a:rPr lang="fr-FR" dirty="0" err="1"/>
              <a:t>Implementation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7899A-9424-A642-2863-71E968D3FF05}"/>
              </a:ext>
            </a:extLst>
          </p:cNvPr>
          <p:cNvSpPr txBox="1"/>
          <p:nvPr/>
        </p:nvSpPr>
        <p:spPr>
          <a:xfrm>
            <a:off x="308827" y="909562"/>
            <a:ext cx="5284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source code  (</a:t>
            </a:r>
            <a:r>
              <a:rPr lang="fr-FR" dirty="0" err="1"/>
              <a:t>extracted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apache Commons Lang)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7CDFEB-5922-5789-D264-DA169619F489}"/>
              </a:ext>
            </a:extLst>
          </p:cNvPr>
          <p:cNvSpPr txBox="1"/>
          <p:nvPr/>
        </p:nvSpPr>
        <p:spPr>
          <a:xfrm>
            <a:off x="270933" y="1289615"/>
            <a:ext cx="1178076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dirty="0"/>
              <a:t>https://github.com/Arnaud-Nauwynck/test-snippets/blob/master/edit-distance/src/main/java/fr/an/test/EditDistance.java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BEF719-7519-1D95-D018-22B128136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047" y="1625314"/>
            <a:ext cx="6112704" cy="517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9312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38E1E-BB5D-D486-EB16-EB6226D24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7B7DF-F314-8D51-D45B-47DFF6771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475619"/>
          </a:xfrm>
        </p:spPr>
        <p:txBody>
          <a:bodyPr/>
          <a:lstStyle/>
          <a:p>
            <a:pPr algn="ctr"/>
            <a:r>
              <a:rPr lang="fr-FR" dirty="0"/>
              <a:t>Download jar  (or </a:t>
            </a:r>
            <a:r>
              <a:rPr lang="fr-FR" dirty="0" err="1"/>
              <a:t>rebuild</a:t>
            </a:r>
            <a:r>
              <a:rPr lang="fr-FR" dirty="0"/>
              <a:t> "</a:t>
            </a:r>
            <a:r>
              <a:rPr lang="fr-FR" dirty="0" err="1"/>
              <a:t>mvn</a:t>
            </a:r>
            <a:r>
              <a:rPr lang="fr-FR" dirty="0"/>
              <a:t> package")</a:t>
            </a:r>
            <a:br>
              <a:rPr lang="fr-FR" dirty="0"/>
            </a:br>
            <a:r>
              <a:rPr lang="fr-FR" dirty="0"/>
              <a:t>+ </a:t>
            </a:r>
            <a:r>
              <a:rPr lang="fr-FR" dirty="0" err="1"/>
              <a:t>relaunch</a:t>
            </a:r>
            <a:r>
              <a:rPr lang="fr-FR" dirty="0"/>
              <a:t> "</a:t>
            </a:r>
            <a:r>
              <a:rPr lang="fr-FR" dirty="0" err="1"/>
              <a:t>spark-shell</a:t>
            </a:r>
            <a:r>
              <a:rPr lang="fr-FR" dirty="0"/>
              <a:t> --jars  your.jar"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BCF753-623F-4F7B-791E-FFAFB90B9629}"/>
              </a:ext>
            </a:extLst>
          </p:cNvPr>
          <p:cNvSpPr txBox="1"/>
          <p:nvPr/>
        </p:nvSpPr>
        <p:spPr>
          <a:xfrm>
            <a:off x="2249714" y="2351313"/>
            <a:ext cx="5995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spark-shell --driver-memory=8g --jars  edit-distance.jar</a:t>
            </a:r>
            <a:endParaRPr lang="fr-F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747F76-66F0-E30D-150C-ADB77956E76A}"/>
              </a:ext>
            </a:extLst>
          </p:cNvPr>
          <p:cNvSpPr txBox="1"/>
          <p:nvPr/>
        </p:nvSpPr>
        <p:spPr>
          <a:xfrm>
            <a:off x="2249714" y="3547924"/>
            <a:ext cx="87617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spark-shell --driver-memory=8g --jars  file:///c:/apps/spark/edit-distance.jar</a:t>
            </a:r>
            <a:endParaRPr lang="fr-FR" sz="1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380023-D21E-5788-BA4E-EDAFA56022C7}"/>
              </a:ext>
            </a:extLst>
          </p:cNvPr>
          <p:cNvSpPr txBox="1"/>
          <p:nvPr/>
        </p:nvSpPr>
        <p:spPr>
          <a:xfrm>
            <a:off x="838200" y="3001943"/>
            <a:ext cx="19407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or </a:t>
            </a:r>
            <a:r>
              <a:rPr lang="fr-FR" sz="2000" dirty="0" err="1"/>
              <a:t>using</a:t>
            </a:r>
            <a:r>
              <a:rPr lang="fr-FR" sz="2000" dirty="0"/>
              <a:t> full </a:t>
            </a:r>
            <a:r>
              <a:rPr lang="fr-FR" sz="2000" dirty="0" err="1"/>
              <a:t>path</a:t>
            </a:r>
            <a:endParaRPr lang="fr-FR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13C7D8-8AE3-89C2-2061-DEAE5A34366D}"/>
              </a:ext>
            </a:extLst>
          </p:cNvPr>
          <p:cNvSpPr txBox="1"/>
          <p:nvPr/>
        </p:nvSpPr>
        <p:spPr>
          <a:xfrm>
            <a:off x="838200" y="4277747"/>
            <a:ext cx="46993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or </a:t>
            </a:r>
            <a:r>
              <a:rPr lang="fr-FR" sz="2000" dirty="0" err="1"/>
              <a:t>simply</a:t>
            </a:r>
            <a:r>
              <a:rPr lang="fr-FR" sz="2000" dirty="0"/>
              <a:t> copy file in ${SPARK_HOME}/jars/</a:t>
            </a:r>
          </a:p>
        </p:txBody>
      </p:sp>
    </p:spTree>
    <p:extLst>
      <p:ext uri="{BB962C8B-B14F-4D97-AF65-F5344CB8AC3E}">
        <p14:creationId xmlns:p14="http://schemas.microsoft.com/office/powerpoint/2010/main" val="15424528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32294-DAC3-23DF-B0F1-25AB5619D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325A-4017-64D1-BDF1-1784AE8BB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Test Class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available</a:t>
            </a:r>
            <a:r>
              <a:rPr lang="fr-FR" dirty="0"/>
              <a:t> in </a:t>
            </a:r>
            <a:r>
              <a:rPr lang="fr-FR" dirty="0" err="1"/>
              <a:t>spark-shell</a:t>
            </a:r>
            <a:r>
              <a:rPr lang="fr-FR" dirty="0"/>
              <a:t> scala&gt;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168F8-01D1-746E-8F2E-BDBF1DA5FF01}"/>
              </a:ext>
            </a:extLst>
          </p:cNvPr>
          <p:cNvSpPr txBox="1"/>
          <p:nvPr/>
        </p:nvSpPr>
        <p:spPr>
          <a:xfrm>
            <a:off x="1219200" y="1340877"/>
            <a:ext cx="727256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Test in interactive </a:t>
            </a:r>
            <a:r>
              <a:rPr lang="fr-FR" sz="2000" dirty="0" err="1"/>
              <a:t>shell</a:t>
            </a:r>
            <a:r>
              <a:rPr lang="fr-FR" sz="2000" dirty="0"/>
              <a:t> </a:t>
            </a:r>
            <a:r>
              <a:rPr lang="fr-FR" sz="2000" dirty="0" err="1"/>
              <a:t>that</a:t>
            </a:r>
            <a:r>
              <a:rPr lang="fr-FR" sz="2000" dirty="0"/>
              <a:t> </a:t>
            </a:r>
            <a:r>
              <a:rPr lang="fr-FR" sz="2000" dirty="0" err="1"/>
              <a:t>you</a:t>
            </a:r>
            <a:r>
              <a:rPr lang="fr-FR" sz="2000" dirty="0"/>
              <a:t> have &lt;TAB&gt;&lt;TAB&gt; </a:t>
            </a:r>
            <a:r>
              <a:rPr lang="fr-FR" sz="2000" dirty="0" err="1"/>
              <a:t>Auto-completion</a:t>
            </a:r>
            <a:r>
              <a:rPr lang="fr-FR" sz="2000" dirty="0"/>
              <a:t> </a:t>
            </a:r>
          </a:p>
          <a:p>
            <a:r>
              <a:rPr lang="fr-FR" sz="2000" dirty="0"/>
              <a:t>on "</a:t>
            </a:r>
            <a:r>
              <a:rPr lang="fr-FR" sz="2000" dirty="0" err="1"/>
              <a:t>fr.</a:t>
            </a:r>
            <a:r>
              <a:rPr lang="fr-FR" sz="2000" dirty="0"/>
              <a:t>"</a:t>
            </a:r>
          </a:p>
          <a:p>
            <a:r>
              <a:rPr lang="fr-FR" sz="2000" dirty="0"/>
              <a:t>=&gt; </a:t>
            </a:r>
            <a:r>
              <a:rPr lang="fr-FR" sz="2000" dirty="0" err="1"/>
              <a:t>autocomplete</a:t>
            </a:r>
            <a:r>
              <a:rPr lang="fr-FR" sz="2000" dirty="0"/>
              <a:t> to package "fr.an"</a:t>
            </a:r>
          </a:p>
          <a:p>
            <a:r>
              <a:rPr lang="fr-FR" sz="2000" dirty="0"/>
              <a:t>..</a:t>
            </a:r>
          </a:p>
          <a:p>
            <a:r>
              <a:rPr lang="fr-FR" sz="2000" dirty="0"/>
              <a:t>&lt;TAB&gt;&lt;TAB&gt;</a:t>
            </a:r>
          </a:p>
          <a:p>
            <a:r>
              <a:rPr lang="fr-FR" sz="2000" dirty="0"/>
              <a:t>=&gt; </a:t>
            </a:r>
            <a:r>
              <a:rPr lang="fr-FR" sz="2000" dirty="0" err="1"/>
              <a:t>autocomplete</a:t>
            </a:r>
            <a:r>
              <a:rPr lang="fr-FR" sz="2000" dirty="0"/>
              <a:t> to package "fr.an" ... </a:t>
            </a:r>
            <a:r>
              <a:rPr lang="fr-FR" sz="2000" dirty="0" err="1"/>
              <a:t>then</a:t>
            </a:r>
            <a:r>
              <a:rPr lang="fr-FR" sz="2000" dirty="0"/>
              <a:t> to class </a:t>
            </a:r>
            <a:r>
              <a:rPr lang="fr-FR" sz="2000" dirty="0" err="1"/>
              <a:t>then</a:t>
            </a:r>
            <a:r>
              <a:rPr lang="fr-FR" sz="2000" dirty="0"/>
              <a:t> to </a:t>
            </a:r>
            <a:r>
              <a:rPr lang="fr-FR" sz="2000" dirty="0" err="1"/>
              <a:t>methods</a:t>
            </a:r>
            <a:endParaRPr lang="fr-FR" sz="2000" dirty="0"/>
          </a:p>
          <a:p>
            <a:endParaRPr lang="fr-FR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9CED41-AD0D-BB68-E25A-4AECA4668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0411" y="3855962"/>
            <a:ext cx="6251177" cy="220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2561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8061C-C9D5-ACE6-E3E4-099041806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D2B28-B765-AAFD-86A6-5248F6413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Test Java </a:t>
            </a:r>
            <a:r>
              <a:rPr lang="fr-FR" dirty="0" err="1"/>
              <a:t>methods</a:t>
            </a:r>
            <a:r>
              <a:rPr lang="fr-FR" dirty="0"/>
              <a:t> (in scala)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3F9204-25B6-4AA8-FCE8-FC0457CA41AC}"/>
              </a:ext>
            </a:extLst>
          </p:cNvPr>
          <p:cNvSpPr txBox="1"/>
          <p:nvPr/>
        </p:nvSpPr>
        <p:spPr>
          <a:xfrm>
            <a:off x="2133600" y="1650777"/>
            <a:ext cx="911981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fr.an.test.EditDistance.editDistance</a:t>
            </a:r>
            <a:r>
              <a:rPr lang="fr-FR" dirty="0"/>
              <a:t>("paris", "pris")</a:t>
            </a:r>
          </a:p>
          <a:p>
            <a:r>
              <a:rPr lang="fr-FR" dirty="0"/>
              <a:t>// 1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// the variant "</a:t>
            </a:r>
            <a:r>
              <a:rPr lang="fr-FR" dirty="0" err="1"/>
              <a:t>LimitedTo</a:t>
            </a:r>
            <a:r>
              <a:rPr lang="fr-FR" dirty="0"/>
              <a:t>" stop </a:t>
            </a:r>
            <a:r>
              <a:rPr lang="fr-FR" dirty="0" err="1"/>
              <a:t>computing</a:t>
            </a:r>
            <a:r>
              <a:rPr lang="fr-FR" dirty="0"/>
              <a:t> for a </a:t>
            </a:r>
            <a:r>
              <a:rPr lang="fr-FR" dirty="0" err="1"/>
              <a:t>given</a:t>
            </a:r>
            <a:r>
              <a:rPr lang="fr-FR" dirty="0"/>
              <a:t> </a:t>
            </a:r>
            <a:r>
              <a:rPr lang="fr-FR" dirty="0" err="1"/>
              <a:t>threshold</a:t>
            </a:r>
            <a:r>
              <a:rPr lang="fr-FR" dirty="0"/>
              <a:t>, and return </a:t>
            </a:r>
            <a:r>
              <a:rPr lang="fr-FR" dirty="0" err="1"/>
              <a:t>it</a:t>
            </a:r>
            <a:r>
              <a:rPr lang="fr-FR" dirty="0"/>
              <a:t> as maximum diff</a:t>
            </a:r>
          </a:p>
          <a:p>
            <a:r>
              <a:rPr lang="fr-FR" dirty="0" err="1"/>
              <a:t>fr.an.test.EditDistance.editDistanceLimitedTo</a:t>
            </a:r>
            <a:r>
              <a:rPr lang="fr-FR" dirty="0"/>
              <a:t>("paris", "pris", 5)</a:t>
            </a:r>
          </a:p>
          <a:p>
            <a:r>
              <a:rPr lang="fr-FR" dirty="0"/>
              <a:t>// 1</a:t>
            </a:r>
          </a:p>
          <a:p>
            <a:endParaRPr lang="fr-FR" dirty="0"/>
          </a:p>
          <a:p>
            <a:r>
              <a:rPr lang="fr-FR" dirty="0" err="1"/>
              <a:t>fr.an.test.EditDistance.editDistanceLimitedTo</a:t>
            </a:r>
            <a:r>
              <a:rPr lang="fr-FR" dirty="0"/>
              <a:t>("paris", "prisées", 10)</a:t>
            </a:r>
          </a:p>
          <a:p>
            <a:r>
              <a:rPr lang="fr-FR" dirty="0"/>
              <a:t>// 4</a:t>
            </a:r>
          </a:p>
          <a:p>
            <a:endParaRPr lang="fr-FR" dirty="0"/>
          </a:p>
          <a:p>
            <a:r>
              <a:rPr lang="fr-FR" dirty="0" err="1"/>
              <a:t>fr.an.test.EditDistance.editDistanceLimitedTo</a:t>
            </a:r>
            <a:r>
              <a:rPr lang="fr-FR" dirty="0"/>
              <a:t>("paris", "prisées", 3)</a:t>
            </a:r>
          </a:p>
          <a:p>
            <a:r>
              <a:rPr lang="fr-FR" dirty="0"/>
              <a:t>// 3  ... real diff </a:t>
            </a:r>
            <a:r>
              <a:rPr lang="fr-FR" dirty="0" err="1"/>
              <a:t>was</a:t>
            </a:r>
            <a:r>
              <a:rPr lang="fr-FR" dirty="0"/>
              <a:t> 4, but </a:t>
            </a:r>
            <a:r>
              <a:rPr lang="fr-FR" dirty="0" err="1"/>
              <a:t>result</a:t>
            </a:r>
            <a:r>
              <a:rPr lang="fr-FR" dirty="0"/>
              <a:t> </a:t>
            </a:r>
            <a:r>
              <a:rPr lang="fr-FR" dirty="0" err="1"/>
              <a:t>limited</a:t>
            </a:r>
            <a:r>
              <a:rPr lang="fr-FR" dirty="0"/>
              <a:t> to 3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27714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1CA63-CCF0-CCFA-2848-9DD312A26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 err="1"/>
              <a:t>Analysing</a:t>
            </a:r>
            <a:r>
              <a:rPr lang="fr-FR" dirty="0"/>
              <a:t> Parquet File, </a:t>
            </a:r>
            <a:r>
              <a:rPr lang="fr-FR" dirty="0" err="1"/>
              <a:t>using</a:t>
            </a:r>
            <a:r>
              <a:rPr lang="fr-FR" dirty="0"/>
              <a:t> "parquet-cli"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171250-C9DD-37BB-5289-5805B3DE0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34" y="1040756"/>
            <a:ext cx="9674134" cy="558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739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63FC63-9C97-D546-89C4-D4A16B4BC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4E4DE-64A7-F9D4-DD51-263B60FF2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 err="1"/>
              <a:t>Define</a:t>
            </a:r>
            <a:r>
              <a:rPr lang="fr-FR" dirty="0"/>
              <a:t> UDF </a:t>
            </a:r>
            <a:r>
              <a:rPr lang="fr-FR" dirty="0" err="1"/>
              <a:t>functions</a:t>
            </a:r>
            <a:r>
              <a:rPr lang="fr-FR" dirty="0"/>
              <a:t>, Test in SQL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8A238B-C67C-51F1-761E-63720C9C0EAC}"/>
              </a:ext>
            </a:extLst>
          </p:cNvPr>
          <p:cNvSpPr txBox="1"/>
          <p:nvPr/>
        </p:nvSpPr>
        <p:spPr>
          <a:xfrm>
            <a:off x="1978780" y="1725509"/>
            <a:ext cx="880049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spark.udf.register</a:t>
            </a:r>
            <a:r>
              <a:rPr lang="fr-FR" dirty="0"/>
              <a:t>("</a:t>
            </a:r>
            <a:r>
              <a:rPr lang="fr-FR" dirty="0" err="1"/>
              <a:t>editDistance</a:t>
            </a:r>
            <a:r>
              <a:rPr lang="fr-FR" dirty="0"/>
              <a:t>", </a:t>
            </a:r>
            <a:r>
              <a:rPr lang="fr-FR" dirty="0" err="1"/>
              <a:t>udf</a:t>
            </a:r>
            <a:r>
              <a:rPr lang="fr-FR" dirty="0"/>
              <a:t>( (str1: String, str2: String) =&gt; </a:t>
            </a:r>
            <a:r>
              <a:rPr lang="fr-FR" dirty="0" err="1"/>
              <a:t>fr.an.test.EditDistance.editDistance</a:t>
            </a:r>
            <a:r>
              <a:rPr lang="fr-FR" dirty="0"/>
              <a:t>(str1, str2 )));</a:t>
            </a:r>
          </a:p>
          <a:p>
            <a:endParaRPr lang="fr-FR" dirty="0"/>
          </a:p>
          <a:p>
            <a:r>
              <a:rPr lang="fr-FR" dirty="0" err="1"/>
              <a:t>spark.udf.register</a:t>
            </a:r>
            <a:r>
              <a:rPr lang="fr-FR" dirty="0"/>
              <a:t>("</a:t>
            </a:r>
            <a:r>
              <a:rPr lang="fr-FR" dirty="0" err="1"/>
              <a:t>editDistanceLimitedTo</a:t>
            </a:r>
            <a:r>
              <a:rPr lang="fr-FR" dirty="0"/>
              <a:t>", </a:t>
            </a:r>
            <a:r>
              <a:rPr lang="fr-FR" dirty="0" err="1"/>
              <a:t>udf</a:t>
            </a:r>
            <a:r>
              <a:rPr lang="fr-FR" dirty="0"/>
              <a:t>( (str1: String, str2: String, m: Int) =&gt; </a:t>
            </a:r>
            <a:r>
              <a:rPr lang="fr-FR" dirty="0" err="1"/>
              <a:t>fr.an.test.EditDistance.editDistanceLimitedTo</a:t>
            </a:r>
            <a:r>
              <a:rPr lang="fr-FR" dirty="0"/>
              <a:t>(str1, str2, m)));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spark.sql</a:t>
            </a:r>
            <a:r>
              <a:rPr lang="fr-FR" dirty="0"/>
              <a:t>("select </a:t>
            </a:r>
            <a:r>
              <a:rPr lang="fr-FR" dirty="0" err="1"/>
              <a:t>editDistance</a:t>
            </a:r>
            <a:r>
              <a:rPr lang="fr-FR" dirty="0"/>
              <a:t>('paris', 'pris')").show()</a:t>
            </a:r>
          </a:p>
          <a:p>
            <a:r>
              <a:rPr lang="fr-FR" dirty="0"/>
              <a:t>// 1</a:t>
            </a:r>
          </a:p>
          <a:p>
            <a:endParaRPr lang="fr-FR" dirty="0"/>
          </a:p>
          <a:p>
            <a:r>
              <a:rPr lang="fr-FR" dirty="0" err="1"/>
              <a:t>spark.sql</a:t>
            </a:r>
            <a:r>
              <a:rPr lang="fr-FR" dirty="0"/>
              <a:t>("select </a:t>
            </a:r>
            <a:r>
              <a:rPr lang="fr-FR" dirty="0" err="1"/>
              <a:t>editDistanceLimitedTo</a:t>
            </a:r>
            <a:r>
              <a:rPr lang="fr-FR" dirty="0"/>
              <a:t>('paris', 'prisées', 3)").show()</a:t>
            </a:r>
          </a:p>
          <a:p>
            <a:r>
              <a:rPr lang="fr-FR" dirty="0"/>
              <a:t>// 3</a:t>
            </a:r>
          </a:p>
        </p:txBody>
      </p:sp>
    </p:spTree>
    <p:extLst>
      <p:ext uri="{BB962C8B-B14F-4D97-AF65-F5344CB8AC3E}">
        <p14:creationId xmlns:p14="http://schemas.microsoft.com/office/powerpoint/2010/main" val="42197324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F996F3-2C23-B6C3-508B-B24576B13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F0D44-3130-63F4-58FA-0382AA012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24075"/>
          </a:xfrm>
        </p:spPr>
        <p:txBody>
          <a:bodyPr/>
          <a:lstStyle/>
          <a:p>
            <a:pPr algn="ctr"/>
            <a:r>
              <a:rPr lang="fr-FR" dirty="0" err="1"/>
              <a:t>callUDF</a:t>
            </a:r>
            <a:r>
              <a:rPr lang="fr-FR" dirty="0"/>
              <a:t>() : call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Dataset</a:t>
            </a:r>
            <a:r>
              <a:rPr lang="fr-FR" dirty="0"/>
              <a:t> </a:t>
            </a:r>
            <a:r>
              <a:rPr lang="fr-FR" dirty="0" err="1"/>
              <a:t>Column</a:t>
            </a:r>
            <a:r>
              <a:rPr lang="fr-FR" dirty="0"/>
              <a:t> API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9D38C1-C751-990B-73ED-DDC3E6B48F64}"/>
              </a:ext>
            </a:extLst>
          </p:cNvPr>
          <p:cNvSpPr txBox="1"/>
          <p:nvPr/>
        </p:nvSpPr>
        <p:spPr>
          <a:xfrm>
            <a:off x="1349829" y="1655616"/>
            <a:ext cx="95697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val ds2 = </a:t>
            </a:r>
            <a:r>
              <a:rPr lang="fr-FR" dirty="0" err="1"/>
              <a:t>ds.withColumn</a:t>
            </a:r>
            <a:r>
              <a:rPr lang="fr-FR" dirty="0"/>
              <a:t>("</a:t>
            </a:r>
            <a:r>
              <a:rPr lang="fr-FR" dirty="0" err="1"/>
              <a:t>dist_to_paris</a:t>
            </a:r>
            <a:r>
              <a:rPr lang="fr-FR" dirty="0"/>
              <a:t>", </a:t>
            </a:r>
            <a:r>
              <a:rPr lang="fr-FR" b="1" dirty="0" err="1"/>
              <a:t>callUDF</a:t>
            </a:r>
            <a:r>
              <a:rPr lang="fr-FR" b="1" dirty="0"/>
              <a:t>("</a:t>
            </a:r>
            <a:r>
              <a:rPr lang="fr-FR" b="1" dirty="0" err="1"/>
              <a:t>editDistance</a:t>
            </a:r>
            <a:r>
              <a:rPr lang="fr-FR" b="1" dirty="0"/>
              <a:t>"</a:t>
            </a:r>
            <a:r>
              <a:rPr lang="fr-FR" dirty="0"/>
              <a:t>, lit("paris"), $"</a:t>
            </a:r>
            <a:r>
              <a:rPr lang="fr-FR" dirty="0" err="1"/>
              <a:t>commune_nom</a:t>
            </a:r>
            <a:r>
              <a:rPr lang="fr-FR" dirty="0"/>
              <a:t>"</a:t>
            </a:r>
            <a:r>
              <a:rPr lang="fr-FR" b="1" dirty="0"/>
              <a:t>) </a:t>
            </a:r>
            <a:r>
              <a:rPr lang="fr-FR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E0E814-04C5-A99A-0A6E-945EE5D66A5B}"/>
              </a:ext>
            </a:extLst>
          </p:cNvPr>
          <p:cNvSpPr txBox="1"/>
          <p:nvPr/>
        </p:nvSpPr>
        <p:spPr>
          <a:xfrm>
            <a:off x="1349829" y="2145009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scala&gt; ds2.show(5, false)</a:t>
            </a:r>
          </a:p>
          <a:p>
            <a:r>
              <a:rPr lang="fr-FR" dirty="0"/>
              <a:t>+------------------------+-----------------+</a:t>
            </a:r>
          </a:p>
          <a:p>
            <a:r>
              <a:rPr lang="fr-FR" dirty="0"/>
              <a:t>|</a:t>
            </a:r>
            <a:r>
              <a:rPr lang="fr-FR" dirty="0" err="1"/>
              <a:t>commune_nom</a:t>
            </a:r>
            <a:r>
              <a:rPr lang="fr-FR" dirty="0"/>
              <a:t>    |</a:t>
            </a:r>
            <a:r>
              <a:rPr lang="fr-FR" dirty="0" err="1"/>
              <a:t>dist_to_paris</a:t>
            </a:r>
            <a:r>
              <a:rPr lang="fr-FR" dirty="0"/>
              <a:t>|</a:t>
            </a:r>
          </a:p>
          <a:p>
            <a:r>
              <a:rPr lang="fr-FR" dirty="0"/>
              <a:t>+------------------------+-----------------+</a:t>
            </a:r>
          </a:p>
          <a:p>
            <a:r>
              <a:rPr lang="fr-FR" dirty="0"/>
              <a:t>|Frans                      |4                     |</a:t>
            </a:r>
          </a:p>
          <a:p>
            <a:r>
              <a:rPr lang="fr-FR" dirty="0"/>
              <a:t>|Coulonges-Cohan|14                   |</a:t>
            </a:r>
          </a:p>
          <a:p>
            <a:r>
              <a:rPr lang="fr-FR" dirty="0"/>
              <a:t>|Grisolles                |7                     |</a:t>
            </a:r>
          </a:p>
          <a:p>
            <a:r>
              <a:rPr lang="fr-FR" dirty="0"/>
              <a:t>|Leury                     |5                     |</a:t>
            </a:r>
          </a:p>
          <a:p>
            <a:r>
              <a:rPr lang="fr-FR" dirty="0"/>
              <a:t>|Deux-Chaises       |10                   |</a:t>
            </a:r>
          </a:p>
          <a:p>
            <a:r>
              <a:rPr lang="fr-FR" dirty="0"/>
              <a:t>+-----------------------+-----------------+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933D3D-AFDB-04AA-A890-139F26446E25}"/>
              </a:ext>
            </a:extLst>
          </p:cNvPr>
          <p:cNvSpPr txBox="1"/>
          <p:nvPr/>
        </p:nvSpPr>
        <p:spPr>
          <a:xfrm>
            <a:off x="1417562" y="5737161"/>
            <a:ext cx="885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NOTE: </a:t>
            </a:r>
            <a:r>
              <a:rPr lang="fr-FR" dirty="0" err="1"/>
              <a:t>calling</a:t>
            </a:r>
            <a:r>
              <a:rPr lang="fr-FR" dirty="0"/>
              <a:t> </a:t>
            </a:r>
            <a:r>
              <a:rPr lang="fr-FR" dirty="0" err="1"/>
              <a:t>explicitly</a:t>
            </a:r>
            <a:r>
              <a:rPr lang="fr-FR" dirty="0"/>
              <a:t> in java</a:t>
            </a:r>
          </a:p>
          <a:p>
            <a:r>
              <a:rPr lang="fr-FR" dirty="0"/>
              <a:t>import </a:t>
            </a:r>
            <a:r>
              <a:rPr lang="fr-FR" dirty="0" err="1"/>
              <a:t>org.apache.spark.sql.functions</a:t>
            </a:r>
            <a:r>
              <a:rPr lang="fr-FR" dirty="0"/>
              <a:t>;</a:t>
            </a:r>
          </a:p>
          <a:p>
            <a:r>
              <a:rPr lang="fr-FR" dirty="0"/>
              <a:t>    </a:t>
            </a:r>
            <a:r>
              <a:rPr lang="fr-FR" dirty="0" err="1"/>
              <a:t>functions.callUDF</a:t>
            </a:r>
            <a:r>
              <a:rPr lang="fr-FR" dirty="0"/>
              <a:t>("</a:t>
            </a:r>
            <a:r>
              <a:rPr lang="fr-FR" dirty="0" err="1"/>
              <a:t>editDistance</a:t>
            </a:r>
            <a:r>
              <a:rPr lang="fr-FR" dirty="0"/>
              <a:t>", </a:t>
            </a:r>
            <a:r>
              <a:rPr lang="fr-FR" dirty="0" err="1"/>
              <a:t>functions.lit</a:t>
            </a:r>
            <a:r>
              <a:rPr lang="fr-FR" dirty="0"/>
              <a:t>("paris"),  col(</a:t>
            </a:r>
            <a:r>
              <a:rPr lang="fr-FR" dirty="0" err="1"/>
              <a:t>commune_nom</a:t>
            </a:r>
            <a:r>
              <a:rPr lang="fr-FR" dirty="0"/>
              <a:t>"))</a:t>
            </a:r>
          </a:p>
        </p:txBody>
      </p:sp>
    </p:spTree>
    <p:extLst>
      <p:ext uri="{BB962C8B-B14F-4D97-AF65-F5344CB8AC3E}">
        <p14:creationId xmlns:p14="http://schemas.microsoft.com/office/powerpoint/2010/main" val="12689897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773BF-E601-B176-2B4E-724322360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47B6A-0DE0-C64F-9B34-0E5E0EEF7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3144761"/>
          </a:xfrm>
        </p:spPr>
        <p:txBody>
          <a:bodyPr/>
          <a:lstStyle/>
          <a:p>
            <a:pPr algn="ctr"/>
            <a:r>
              <a:rPr lang="fr-FR" dirty="0" err="1"/>
              <a:t>Recap</a:t>
            </a:r>
            <a:r>
              <a:rPr lang="fr-FR" dirty="0"/>
              <a:t> </a:t>
            </a:r>
            <a:r>
              <a:rPr lang="fr-FR" dirty="0" err="1"/>
              <a:t>Exercise</a:t>
            </a:r>
            <a:r>
              <a:rPr lang="fr-FR" dirty="0"/>
              <a:t>...</a:t>
            </a:r>
            <a:br>
              <a:rPr lang="fr-FR" dirty="0"/>
            </a:br>
            <a:r>
              <a:rPr lang="fr-FR" dirty="0"/>
              <a:t>cross </a:t>
            </a:r>
            <a:r>
              <a:rPr lang="fr-FR" dirty="0" err="1"/>
              <a:t>join</a:t>
            </a:r>
            <a:r>
              <a:rPr lang="fr-FR" dirty="0"/>
              <a:t>  city1, city2</a:t>
            </a:r>
            <a:br>
              <a:rPr lang="fr-FR" dirty="0"/>
            </a:br>
            <a:r>
              <a:rPr lang="fr-FR" dirty="0" err="1"/>
              <a:t>restrict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city1 &lt; city2</a:t>
            </a:r>
            <a:br>
              <a:rPr lang="fr-FR" dirty="0"/>
            </a:br>
            <a:r>
              <a:rPr lang="fr-FR" dirty="0" err="1"/>
              <a:t>eval</a:t>
            </a:r>
            <a:r>
              <a:rPr lang="fr-FR" dirty="0"/>
              <a:t> d=</a:t>
            </a:r>
            <a:r>
              <a:rPr lang="fr-FR" dirty="0" err="1"/>
              <a:t>distanceLimitedTo</a:t>
            </a:r>
            <a:r>
              <a:rPr lang="fr-FR" dirty="0"/>
              <a:t> (.. 2)</a:t>
            </a:r>
            <a:br>
              <a:rPr lang="fr-FR" dirty="0"/>
            </a:br>
            <a:r>
              <a:rPr lang="fr-FR" dirty="0" err="1"/>
              <a:t>filter</a:t>
            </a:r>
            <a:r>
              <a:rPr lang="fr-FR" dirty="0"/>
              <a:t> d&lt;2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A4F46E-72C6-E162-CE35-31CAAC9DA1A8}"/>
              </a:ext>
            </a:extLst>
          </p:cNvPr>
          <p:cNvSpPr txBox="1"/>
          <p:nvPr/>
        </p:nvSpPr>
        <p:spPr>
          <a:xfrm>
            <a:off x="2692138" y="3249385"/>
            <a:ext cx="792486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algorithm</a:t>
            </a:r>
            <a:r>
              <a:rPr lang="fr-FR" dirty="0"/>
              <a:t> </a:t>
            </a:r>
            <a:r>
              <a:rPr lang="fr-FR" dirty="0" err="1"/>
              <a:t>complexity</a:t>
            </a:r>
            <a:r>
              <a:rPr lang="fr-FR" dirty="0"/>
              <a:t> for N </a:t>
            </a:r>
            <a:r>
              <a:rPr lang="fr-FR" dirty="0" err="1"/>
              <a:t>cities</a:t>
            </a:r>
            <a:r>
              <a:rPr lang="fr-FR" dirty="0"/>
              <a:t> ?</a:t>
            </a:r>
          </a:p>
          <a:p>
            <a:endParaRPr lang="fr-FR" dirty="0"/>
          </a:p>
          <a:p>
            <a:r>
              <a:rPr lang="en-US" dirty="0" err="1"/>
              <a:t>spark.sql</a:t>
            </a:r>
            <a:r>
              <a:rPr lang="en-US" dirty="0"/>
              <a:t>("select count(*) from db1.city").show()   // 34986</a:t>
            </a:r>
          </a:p>
          <a:p>
            <a:r>
              <a:rPr lang="en-US" dirty="0"/>
              <a:t>using distinct name? 32735</a:t>
            </a:r>
          </a:p>
          <a:p>
            <a:endParaRPr lang="en-US" dirty="0"/>
          </a:p>
          <a:p>
            <a:r>
              <a:rPr lang="fr-FR" dirty="0"/>
              <a:t>34986 * 34986 / 2 = 612010098   =  612 Millions of city pairs to </a:t>
            </a:r>
            <a:r>
              <a:rPr lang="fr-FR" dirty="0" err="1"/>
              <a:t>eval</a:t>
            </a:r>
            <a:endParaRPr lang="fr-FR" dirty="0"/>
          </a:p>
          <a:p>
            <a:endParaRPr lang="fr-FR" dirty="0"/>
          </a:p>
          <a:p>
            <a:r>
              <a:rPr lang="fr-FR" dirty="0"/>
              <a:t>and </a:t>
            </a:r>
            <a:r>
              <a:rPr lang="fr-FR" dirty="0" err="1"/>
              <a:t>each</a:t>
            </a:r>
            <a:r>
              <a:rPr lang="fr-FR" dirty="0"/>
              <a:t> computation,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take</a:t>
            </a:r>
            <a:r>
              <a:rPr lang="fr-FR" dirty="0"/>
              <a:t> long =&gt; </a:t>
            </a: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restrict</a:t>
            </a:r>
            <a:r>
              <a:rPr lang="fr-FR" dirty="0"/>
              <a:t> to maximum 2 </a:t>
            </a:r>
            <a:r>
              <a:rPr lang="fr-FR" dirty="0" err="1"/>
              <a:t>differences</a:t>
            </a:r>
            <a:r>
              <a:rPr lang="fr-FR" dirty="0"/>
              <a:t>,</a:t>
            </a:r>
          </a:p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consider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diff=1  (&lt;2)</a:t>
            </a:r>
          </a:p>
          <a:p>
            <a:endParaRPr lang="fr-FR" dirty="0"/>
          </a:p>
          <a:p>
            <a:r>
              <a:rPr lang="fr-FR" dirty="0"/>
              <a:t>( On Intel </a:t>
            </a:r>
            <a:r>
              <a:rPr lang="fr-FR" dirty="0" err="1"/>
              <a:t>Core</a:t>
            </a:r>
            <a:r>
              <a:rPr lang="fr-FR" dirty="0"/>
              <a:t> i7,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takes</a:t>
            </a:r>
            <a:r>
              <a:rPr lang="fr-FR" dirty="0"/>
              <a:t> ~3 minutes  )</a:t>
            </a:r>
          </a:p>
        </p:txBody>
      </p:sp>
    </p:spTree>
    <p:extLst>
      <p:ext uri="{BB962C8B-B14F-4D97-AF65-F5344CB8AC3E}">
        <p14:creationId xmlns:p14="http://schemas.microsoft.com/office/powerpoint/2010/main" val="485679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DF4A4C9-23C7-BBBA-6B34-BE5D6825A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44BED-8514-518B-C70F-BF364632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 err="1"/>
              <a:t>Dataset</a:t>
            </a:r>
            <a:r>
              <a:rPr lang="fr-FR" dirty="0"/>
              <a:t> Cross Cities </a:t>
            </a:r>
            <a:r>
              <a:rPr lang="fr-FR" dirty="0" err="1"/>
              <a:t>with</a:t>
            </a:r>
            <a:r>
              <a:rPr lang="fr-FR" dirty="0"/>
              <a:t> distance&lt;2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48B0E2-3C4C-98B2-F713-4C71C1C0B90C}"/>
              </a:ext>
            </a:extLst>
          </p:cNvPr>
          <p:cNvSpPr txBox="1"/>
          <p:nvPr/>
        </p:nvSpPr>
        <p:spPr>
          <a:xfrm>
            <a:off x="1340152" y="2021435"/>
            <a:ext cx="1065348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val </a:t>
            </a:r>
            <a:r>
              <a:rPr lang="fr-FR" dirty="0" err="1"/>
              <a:t>crossDs</a:t>
            </a:r>
            <a:r>
              <a:rPr lang="fr-FR" dirty="0"/>
              <a:t> = </a:t>
            </a:r>
            <a:r>
              <a:rPr lang="fr-FR" dirty="0" err="1"/>
              <a:t>spark.sql</a:t>
            </a:r>
            <a:r>
              <a:rPr lang="fr-FR" dirty="0"/>
              <a:t>("""</a:t>
            </a:r>
          </a:p>
          <a:p>
            <a:r>
              <a:rPr lang="fr-FR" dirty="0"/>
              <a:t>   SELECT distinct c1.commune_nom as c1_nom, c2.commune_nom as c2_nom </a:t>
            </a:r>
          </a:p>
          <a:p>
            <a:r>
              <a:rPr lang="fr-FR" dirty="0"/>
              <a:t>   FROM db1.city_name c1 </a:t>
            </a:r>
          </a:p>
          <a:p>
            <a:r>
              <a:rPr lang="fr-FR" dirty="0"/>
              <a:t>   CROSS JOIN db1.city_name c2 </a:t>
            </a:r>
          </a:p>
          <a:p>
            <a:r>
              <a:rPr lang="fr-FR" dirty="0"/>
              <a:t>   WHERE c1.commune_nom &lt; c2.commune_nom</a:t>
            </a:r>
          </a:p>
          <a:p>
            <a:r>
              <a:rPr lang="fr-FR" dirty="0"/>
              <a:t>""")</a:t>
            </a:r>
          </a:p>
          <a:p>
            <a:endParaRPr lang="fr-FR" dirty="0"/>
          </a:p>
          <a:p>
            <a:r>
              <a:rPr lang="fr-FR" dirty="0"/>
              <a:t>// </a:t>
            </a:r>
            <a:r>
              <a:rPr lang="fr-FR" dirty="0" err="1"/>
              <a:t>repartition</a:t>
            </a:r>
            <a:r>
              <a:rPr lang="fr-FR" dirty="0"/>
              <a:t> </a:t>
            </a:r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here</a:t>
            </a:r>
            <a:r>
              <a:rPr lang="fr-FR" dirty="0"/>
              <a:t> !</a:t>
            </a:r>
          </a:p>
          <a:p>
            <a:r>
              <a:rPr lang="fr-FR" dirty="0"/>
              <a:t>val </a:t>
            </a:r>
            <a:r>
              <a:rPr lang="fr-FR" dirty="0" err="1"/>
              <a:t>crossDist</a:t>
            </a:r>
            <a:r>
              <a:rPr lang="fr-FR" dirty="0"/>
              <a:t> = </a:t>
            </a:r>
            <a:r>
              <a:rPr lang="fr-FR" dirty="0" err="1"/>
              <a:t>crossDs.repartition</a:t>
            </a:r>
            <a:r>
              <a:rPr lang="fr-FR" dirty="0"/>
              <a:t>(16).</a:t>
            </a:r>
            <a:r>
              <a:rPr lang="fr-FR" dirty="0" err="1"/>
              <a:t>withColumn</a:t>
            </a:r>
            <a:r>
              <a:rPr lang="fr-FR" dirty="0"/>
              <a:t>("d", </a:t>
            </a:r>
            <a:r>
              <a:rPr lang="fr-FR" dirty="0" err="1"/>
              <a:t>callUDF</a:t>
            </a:r>
            <a:r>
              <a:rPr lang="fr-FR" dirty="0"/>
              <a:t>("</a:t>
            </a:r>
            <a:r>
              <a:rPr lang="fr-FR" dirty="0" err="1"/>
              <a:t>editDistanceLimitedTo</a:t>
            </a:r>
            <a:r>
              <a:rPr lang="fr-FR" dirty="0"/>
              <a:t>", </a:t>
            </a:r>
            <a:r>
              <a:rPr lang="fr-FR" dirty="0" err="1"/>
              <a:t>crossDs</a:t>
            </a:r>
            <a:r>
              <a:rPr lang="fr-FR" dirty="0"/>
              <a:t>("c1_nom"), </a:t>
            </a:r>
            <a:r>
              <a:rPr lang="fr-FR" dirty="0" err="1"/>
              <a:t>crossDs</a:t>
            </a:r>
            <a:r>
              <a:rPr lang="fr-FR" dirty="0"/>
              <a:t>("c2_nom"), lit(2))).</a:t>
            </a:r>
            <a:r>
              <a:rPr lang="fr-FR" dirty="0" err="1"/>
              <a:t>filter</a:t>
            </a:r>
            <a:r>
              <a:rPr lang="fr-FR" dirty="0"/>
              <a:t>($"d" &lt; 2).cache()</a:t>
            </a:r>
          </a:p>
          <a:p>
            <a:endParaRPr lang="fr-FR" dirty="0"/>
          </a:p>
          <a:p>
            <a:r>
              <a:rPr lang="fr-FR" dirty="0" err="1"/>
              <a:t>crossDist.show</a:t>
            </a:r>
            <a:r>
              <a:rPr lang="fr-FR" dirty="0"/>
              <a:t>(10, false)  // &lt;=== </a:t>
            </a:r>
            <a:r>
              <a:rPr lang="fr-FR" dirty="0" err="1"/>
              <a:t>take</a:t>
            </a:r>
            <a:r>
              <a:rPr lang="fr-FR" dirty="0"/>
              <a:t> long  ~3 minutes !!!</a:t>
            </a:r>
          </a:p>
        </p:txBody>
      </p:sp>
    </p:spTree>
    <p:extLst>
      <p:ext uri="{BB962C8B-B14F-4D97-AF65-F5344CB8AC3E}">
        <p14:creationId xmlns:p14="http://schemas.microsoft.com/office/powerpoint/2010/main" val="8948691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6A55D-B8F9-F1D0-59A0-9C183E2FE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Spill to Disk ...</a:t>
            </a:r>
            <a:br>
              <a:rPr lang="fr-FR" dirty="0"/>
            </a:br>
            <a:r>
              <a:rPr lang="fr-FR" dirty="0"/>
              <a:t>use  --driver-memory=8g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6E651A-6C8A-856D-A9E0-3AA21835F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6" y="2329719"/>
            <a:ext cx="12078747" cy="219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0837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42D39-A962-50B5-E4E3-584992108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972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.</a:t>
            </a:r>
            <a:r>
              <a:rPr lang="fr-FR" dirty="0" err="1"/>
              <a:t>repartition</a:t>
            </a:r>
            <a:r>
              <a:rPr lang="fr-FR" dirty="0"/>
              <a:t>(16)  IGNORED !!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1 CPU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E8A0C8-8EB0-CC54-6E60-D72F5D295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2520" y="1774162"/>
            <a:ext cx="4077053" cy="41418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9AD719-711E-42BA-BB91-5950A6863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237" y="1477569"/>
            <a:ext cx="4740693" cy="5047502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FF8660B3-C19A-E184-CE88-12EABA73CCFF}"/>
              </a:ext>
            </a:extLst>
          </p:cNvPr>
          <p:cNvSpPr/>
          <p:nvPr/>
        </p:nvSpPr>
        <p:spPr>
          <a:xfrm>
            <a:off x="1834370" y="4475480"/>
            <a:ext cx="440266" cy="28544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54278E-3E3C-B2C1-0AD4-21FE52542C44}"/>
              </a:ext>
            </a:extLst>
          </p:cNvPr>
          <p:cNvSpPr txBox="1"/>
          <p:nvPr/>
        </p:nvSpPr>
        <p:spPr>
          <a:xfrm>
            <a:off x="186876" y="3895895"/>
            <a:ext cx="186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push down</a:t>
            </a:r>
          </a:p>
          <a:p>
            <a:r>
              <a:rPr lang="fr-FR" dirty="0"/>
              <a:t>in broadcast </a:t>
            </a:r>
            <a:r>
              <a:rPr lang="fr-FR" dirty="0" err="1"/>
              <a:t>join</a:t>
            </a:r>
            <a:r>
              <a:rPr lang="fr-FR" dirty="0"/>
              <a:t> !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3908955-C0C1-FE1A-AE23-2664C1797E73}"/>
              </a:ext>
            </a:extLst>
          </p:cNvPr>
          <p:cNvSpPr/>
          <p:nvPr/>
        </p:nvSpPr>
        <p:spPr>
          <a:xfrm>
            <a:off x="8525892" y="4996765"/>
            <a:ext cx="440266" cy="28544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C9A7D3-B836-CE68-E6DF-16A8E1B704C7}"/>
              </a:ext>
            </a:extLst>
          </p:cNvPr>
          <p:cNvSpPr txBox="1"/>
          <p:nvPr/>
        </p:nvSpPr>
        <p:spPr>
          <a:xfrm>
            <a:off x="7651153" y="4219060"/>
            <a:ext cx="13969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dirty="0"/>
              <a:t>or </a:t>
            </a:r>
            <a:r>
              <a:rPr lang="fr-FR" dirty="0" err="1"/>
              <a:t>even</a:t>
            </a:r>
            <a:r>
              <a:rPr lang="fr-FR" dirty="0"/>
              <a:t> AQE </a:t>
            </a:r>
          </a:p>
          <a:p>
            <a:r>
              <a:rPr lang="fr-FR" dirty="0" err="1"/>
              <a:t>after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975917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CF0BE-D14F-04DD-6264-BC403F038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83F00-97B3-D9DC-FE4D-308A2AAC9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Cross City Pairs </a:t>
            </a:r>
            <a:r>
              <a:rPr lang="fr-FR" dirty="0" err="1"/>
              <a:t>with</a:t>
            </a:r>
            <a:r>
              <a:rPr lang="fr-FR" dirty="0"/>
              <a:t> Distance=1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9217D4-80B9-F41F-53CB-04D1B88A65A9}"/>
              </a:ext>
            </a:extLst>
          </p:cNvPr>
          <p:cNvSpPr txBox="1"/>
          <p:nvPr/>
        </p:nvSpPr>
        <p:spPr>
          <a:xfrm>
            <a:off x="4296228" y="1331898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scala&gt; </a:t>
            </a:r>
            <a:r>
              <a:rPr lang="fr-FR" dirty="0" err="1"/>
              <a:t>crossDist.show</a:t>
            </a:r>
            <a:r>
              <a:rPr lang="fr-FR" dirty="0"/>
              <a:t>(10, false)</a:t>
            </a:r>
          </a:p>
          <a:p>
            <a:r>
              <a:rPr lang="fr-FR" dirty="0"/>
              <a:t>+---------------------------+---------------------------+---+</a:t>
            </a:r>
          </a:p>
          <a:p>
            <a:r>
              <a:rPr lang="fr-FR" dirty="0"/>
              <a:t>|c1_nom                     |c2_nom                     |d  |</a:t>
            </a:r>
          </a:p>
          <a:p>
            <a:r>
              <a:rPr lang="fr-FR" dirty="0"/>
              <a:t>+---------------------------+---------------------------+---+</a:t>
            </a:r>
          </a:p>
          <a:p>
            <a:r>
              <a:rPr lang="fr-FR" dirty="0"/>
              <a:t>|Auge                       |Augy                       |1  |</a:t>
            </a:r>
          </a:p>
          <a:p>
            <a:r>
              <a:rPr lang="fr-FR" dirty="0"/>
              <a:t>|</a:t>
            </a:r>
            <a:r>
              <a:rPr lang="fr-FR" dirty="0" err="1"/>
              <a:t>Many</a:t>
            </a:r>
            <a:r>
              <a:rPr lang="fr-FR" dirty="0"/>
              <a:t>                       |Mary                       |1  |</a:t>
            </a:r>
          </a:p>
          <a:p>
            <a:r>
              <a:rPr lang="fr-FR" dirty="0"/>
              <a:t>|</a:t>
            </a:r>
            <a:r>
              <a:rPr lang="fr-FR" dirty="0" err="1"/>
              <a:t>Lunan</a:t>
            </a:r>
            <a:r>
              <a:rPr lang="fr-FR" dirty="0"/>
              <a:t>                      |Lunay                      |1  |</a:t>
            </a:r>
          </a:p>
          <a:p>
            <a:r>
              <a:rPr lang="fr-FR" dirty="0"/>
              <a:t>|Caunay                     |Launay                     |1  |</a:t>
            </a:r>
          </a:p>
          <a:p>
            <a:r>
              <a:rPr lang="fr-FR" dirty="0"/>
              <a:t>|Ballons                    |Baâlons                    |1  |</a:t>
            </a:r>
          </a:p>
          <a:p>
            <a:r>
              <a:rPr lang="fr-FR" dirty="0"/>
              <a:t>|Sassay                     |</a:t>
            </a:r>
            <a:r>
              <a:rPr lang="fr-FR" dirty="0" err="1"/>
              <a:t>Sassy</a:t>
            </a:r>
            <a:r>
              <a:rPr lang="fr-FR" dirty="0"/>
              <a:t>                      |1  |</a:t>
            </a:r>
          </a:p>
          <a:p>
            <a:r>
              <a:rPr lang="fr-FR" dirty="0"/>
              <a:t>|Marseille 2e </a:t>
            </a:r>
            <a:r>
              <a:rPr lang="fr-FR" dirty="0" err="1"/>
              <a:t>Arrondissement|Marseille</a:t>
            </a:r>
            <a:r>
              <a:rPr lang="fr-FR" dirty="0"/>
              <a:t> 9e Arrondissement|1  |</a:t>
            </a:r>
          </a:p>
          <a:p>
            <a:r>
              <a:rPr lang="fr-FR" dirty="0"/>
              <a:t>|Saisy                      |Saizy                      |1  |</a:t>
            </a:r>
          </a:p>
          <a:p>
            <a:r>
              <a:rPr lang="fr-FR" dirty="0"/>
              <a:t>|Amécourt                   |Imécourt                   |1  |</a:t>
            </a:r>
          </a:p>
          <a:p>
            <a:r>
              <a:rPr lang="fr-FR" dirty="0"/>
              <a:t>|</a:t>
            </a:r>
            <a:r>
              <a:rPr lang="fr-FR" dirty="0" err="1"/>
              <a:t>Audon</a:t>
            </a:r>
            <a:r>
              <a:rPr lang="fr-FR" dirty="0"/>
              <a:t>                      |Auxon                      |1  |</a:t>
            </a:r>
          </a:p>
          <a:p>
            <a:r>
              <a:rPr lang="fr-FR" dirty="0"/>
              <a:t>+---------------------------+---------------------------+---+</a:t>
            </a:r>
          </a:p>
          <a:p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showing</a:t>
            </a:r>
            <a:r>
              <a:rPr lang="fr-FR" dirty="0"/>
              <a:t> top 10 </a:t>
            </a:r>
            <a:r>
              <a:rPr lang="fr-FR" dirty="0" err="1"/>
              <a:t>rows</a:t>
            </a:r>
            <a:endParaRPr lang="fr-FR" dirty="0"/>
          </a:p>
          <a:p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E91EEC-1B14-3BD5-F690-206EBB4DCE6E}"/>
              </a:ext>
            </a:extLst>
          </p:cNvPr>
          <p:cNvSpPr txBox="1"/>
          <p:nvPr/>
        </p:nvSpPr>
        <p:spPr>
          <a:xfrm>
            <a:off x="1112762" y="1628393"/>
            <a:ext cx="25787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  <a:p>
            <a:r>
              <a:rPr lang="fr-FR" dirty="0"/>
              <a:t>scala&gt; </a:t>
            </a:r>
            <a:r>
              <a:rPr lang="fr-FR" dirty="0" err="1"/>
              <a:t>crossDist.count</a:t>
            </a:r>
            <a:r>
              <a:rPr lang="fr-FR" dirty="0"/>
              <a:t>()</a:t>
            </a:r>
          </a:p>
          <a:p>
            <a:r>
              <a:rPr lang="fr-FR" dirty="0"/>
              <a:t>val res4: Long = 9808</a:t>
            </a:r>
          </a:p>
        </p:txBody>
      </p:sp>
    </p:spTree>
    <p:extLst>
      <p:ext uri="{BB962C8B-B14F-4D97-AF65-F5344CB8AC3E}">
        <p14:creationId xmlns:p14="http://schemas.microsoft.com/office/powerpoint/2010/main" val="3954563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26F530-C571-C75D-B9E9-4FBD234829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DB7C2-BDC9-B726-1B3C-386248372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422399"/>
          </a:xfrm>
        </p:spPr>
        <p:txBody>
          <a:bodyPr/>
          <a:lstStyle/>
          <a:p>
            <a:pPr algn="ctr"/>
            <a:r>
              <a:rPr lang="fr-FR" dirty="0" err="1"/>
              <a:t>Find</a:t>
            </a:r>
            <a:r>
              <a:rPr lang="fr-FR" dirty="0"/>
              <a:t> the Cities </a:t>
            </a:r>
            <a:r>
              <a:rPr lang="fr-FR" dirty="0" err="1"/>
              <a:t>having</a:t>
            </a:r>
            <a:r>
              <a:rPr lang="fr-FR" dirty="0"/>
              <a:t> the </a:t>
            </a:r>
            <a:r>
              <a:rPr lang="fr-FR" dirty="0" err="1"/>
              <a:t>most</a:t>
            </a:r>
            <a:r>
              <a:rPr lang="fr-FR" dirty="0"/>
              <a:t> </a:t>
            </a:r>
            <a:r>
              <a:rPr lang="fr-FR" dirty="0" err="1"/>
              <a:t>similarities</a:t>
            </a:r>
            <a:br>
              <a:rPr lang="fr-FR" dirty="0"/>
            </a:br>
            <a:r>
              <a:rPr lang="fr-FR" dirty="0"/>
              <a:t>Can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find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C22DE2-6EDD-E1AD-ACA5-52E4DD3D25BB}"/>
              </a:ext>
            </a:extLst>
          </p:cNvPr>
          <p:cNvSpPr txBox="1"/>
          <p:nvPr/>
        </p:nvSpPr>
        <p:spPr>
          <a:xfrm>
            <a:off x="4567162" y="2023168"/>
            <a:ext cx="37543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+---------------------+-------+</a:t>
            </a:r>
          </a:p>
          <a:p>
            <a:r>
              <a:rPr lang="fr-FR" dirty="0"/>
              <a:t>|              c1_nom|count|</a:t>
            </a:r>
          </a:p>
          <a:p>
            <a:r>
              <a:rPr lang="fr-FR" dirty="0"/>
              <a:t>+---------------------+-------+</a:t>
            </a:r>
          </a:p>
          <a:p>
            <a:r>
              <a:rPr lang="fr-FR" dirty="0"/>
              <a:t>|              Bailly    |     13|</a:t>
            </a:r>
          </a:p>
          <a:p>
            <a:r>
              <a:rPr lang="fr-FR" dirty="0"/>
              <a:t>|              Cailly    |     12|</a:t>
            </a:r>
          </a:p>
          <a:p>
            <a:r>
              <a:rPr lang="fr-FR" dirty="0"/>
              <a:t>|              Bessac  |     10|</a:t>
            </a:r>
          </a:p>
          <a:p>
            <a:r>
              <a:rPr lang="fr-FR" dirty="0"/>
              <a:t>|                Aron   |     10|</a:t>
            </a:r>
          </a:p>
          <a:p>
            <a:r>
              <a:rPr lang="fr-FR" dirty="0"/>
              <a:t>|                 Bay    |     10|</a:t>
            </a:r>
          </a:p>
          <a:p>
            <a:r>
              <a:rPr lang="fr-FR" dirty="0"/>
              <a:t>|Paris 10e Arro...|    10|</a:t>
            </a:r>
          </a:p>
          <a:p>
            <a:r>
              <a:rPr lang="fr-FR" dirty="0"/>
              <a:t>|                </a:t>
            </a:r>
            <a:r>
              <a:rPr lang="fr-FR" dirty="0" err="1"/>
              <a:t>Coux</a:t>
            </a:r>
            <a:r>
              <a:rPr lang="fr-FR" dirty="0"/>
              <a:t>   |     10|</a:t>
            </a:r>
          </a:p>
          <a:p>
            <a:r>
              <a:rPr lang="fr-FR" dirty="0"/>
              <a:t>|               </a:t>
            </a:r>
            <a:r>
              <a:rPr lang="fr-FR" dirty="0" err="1"/>
              <a:t>Maray</a:t>
            </a:r>
            <a:r>
              <a:rPr lang="fr-FR" dirty="0"/>
              <a:t>  |     10|</a:t>
            </a:r>
          </a:p>
          <a:p>
            <a:r>
              <a:rPr lang="fr-FR" dirty="0"/>
              <a:t>|               Aigny   |     10|</a:t>
            </a:r>
          </a:p>
          <a:p>
            <a:r>
              <a:rPr lang="fr-FR" dirty="0"/>
              <a:t>|              Lailly     |     10|</a:t>
            </a:r>
          </a:p>
          <a:p>
            <a:r>
              <a:rPr lang="fr-FR" dirty="0"/>
              <a:t>+---------------------+-------+</a:t>
            </a:r>
          </a:p>
          <a:p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showing</a:t>
            </a:r>
            <a:r>
              <a:rPr lang="fr-FR" dirty="0"/>
              <a:t> top 10 </a:t>
            </a:r>
            <a:r>
              <a:rPr lang="fr-FR" dirty="0" err="1"/>
              <a:t>rows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04208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EB066C6-908B-54EF-B316-FF8E3A485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C61B3-452A-D30C-C1D4-9BD280E6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HINT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1757BE-EA64-3916-99BA-1581BBA3C179}"/>
              </a:ext>
            </a:extLst>
          </p:cNvPr>
          <p:cNvSpPr txBox="1"/>
          <p:nvPr/>
        </p:nvSpPr>
        <p:spPr>
          <a:xfrm>
            <a:off x="1636643" y="1174495"/>
            <a:ext cx="82005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 err="1"/>
              <a:t>crossDist.groupBy</a:t>
            </a:r>
            <a:r>
              <a:rPr lang="fr-FR" b="1" dirty="0"/>
              <a:t>("c1_nom").count().</a:t>
            </a:r>
            <a:r>
              <a:rPr lang="fr-FR" b="1" dirty="0" err="1"/>
              <a:t>orderBy</a:t>
            </a:r>
            <a:r>
              <a:rPr lang="fr-FR" b="1" dirty="0"/>
              <a:t>(</a:t>
            </a:r>
            <a:r>
              <a:rPr lang="fr-FR" b="1" dirty="0" err="1"/>
              <a:t>desc</a:t>
            </a:r>
            <a:r>
              <a:rPr lang="fr-FR" b="1" dirty="0"/>
              <a:t>("count")).show(10)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2BDA4-A1C6-6A70-ABF7-98F04E67199D}"/>
              </a:ext>
            </a:extLst>
          </p:cNvPr>
          <p:cNvSpPr txBox="1"/>
          <p:nvPr/>
        </p:nvSpPr>
        <p:spPr>
          <a:xfrm>
            <a:off x="7170056" y="2306545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+-------------+-----+</a:t>
            </a:r>
          </a:p>
          <a:p>
            <a:r>
              <a:rPr lang="fr-FR" dirty="0"/>
              <a:t>|   c1_nom|count|</a:t>
            </a:r>
          </a:p>
          <a:p>
            <a:r>
              <a:rPr lang="fr-FR" dirty="0"/>
              <a:t>+-------------+-----+</a:t>
            </a:r>
          </a:p>
          <a:p>
            <a:r>
              <a:rPr lang="fr-FR" dirty="0"/>
              <a:t>|  Caumont|   56|</a:t>
            </a:r>
          </a:p>
          <a:p>
            <a:r>
              <a:rPr lang="fr-FR" dirty="0"/>
              <a:t>|  Ferrières|   55|</a:t>
            </a:r>
          </a:p>
          <a:p>
            <a:r>
              <a:rPr lang="fr-FR" dirty="0"/>
              <a:t>|        Mons|   49|</a:t>
            </a:r>
          </a:p>
          <a:p>
            <a:r>
              <a:rPr lang="fr-FR" dirty="0"/>
              <a:t>|       Celles|   44|</a:t>
            </a:r>
          </a:p>
          <a:p>
            <a:r>
              <a:rPr lang="fr-FR" dirty="0"/>
              <a:t>|        Brion|   42|</a:t>
            </a:r>
          </a:p>
          <a:p>
            <a:r>
              <a:rPr lang="fr-FR" dirty="0"/>
              <a:t>|        Bailly|   40|</a:t>
            </a:r>
          </a:p>
          <a:p>
            <a:r>
              <a:rPr lang="fr-FR" dirty="0"/>
              <a:t>|    Bannes|   40|</a:t>
            </a:r>
          </a:p>
          <a:p>
            <a:r>
              <a:rPr lang="fr-FR" dirty="0"/>
              <a:t>|         Fons|   39|</a:t>
            </a:r>
          </a:p>
          <a:p>
            <a:r>
              <a:rPr lang="fr-FR" dirty="0"/>
              <a:t>|    Marsac|   36|</a:t>
            </a:r>
          </a:p>
          <a:p>
            <a:r>
              <a:rPr lang="fr-FR" dirty="0"/>
              <a:t>|       Salles|   35|</a:t>
            </a:r>
          </a:p>
          <a:p>
            <a:r>
              <a:rPr lang="fr-FR" dirty="0"/>
              <a:t>+-------------+-----+</a:t>
            </a:r>
          </a:p>
          <a:p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showing</a:t>
            </a:r>
            <a:r>
              <a:rPr lang="fr-FR" dirty="0"/>
              <a:t> top 10 </a:t>
            </a:r>
            <a:r>
              <a:rPr lang="fr-FR" dirty="0" err="1"/>
              <a:t>rows</a:t>
            </a:r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9A6408-1F28-8A71-BF18-D74D62286764}"/>
              </a:ext>
            </a:extLst>
          </p:cNvPr>
          <p:cNvSpPr txBox="1"/>
          <p:nvPr/>
        </p:nvSpPr>
        <p:spPr>
          <a:xfrm>
            <a:off x="6341166" y="1798066"/>
            <a:ext cx="57994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WARNING: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forgetting</a:t>
            </a:r>
            <a:r>
              <a:rPr lang="fr-FR" dirty="0"/>
              <a:t> to use "distinct </a:t>
            </a:r>
            <a:r>
              <a:rPr lang="fr-FR" dirty="0" err="1"/>
              <a:t>commune_nom</a:t>
            </a:r>
            <a:r>
              <a:rPr lang="fr-FR" dirty="0"/>
              <a:t>"</a:t>
            </a:r>
          </a:p>
          <a:p>
            <a:r>
              <a:rPr lang="fr-FR" dirty="0"/>
              <a:t>(</a:t>
            </a:r>
            <a:r>
              <a:rPr lang="fr-FR" dirty="0" err="1"/>
              <a:t>cities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, but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zipCode</a:t>
            </a:r>
            <a:r>
              <a:rPr lang="fr-F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66337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07D0C-3497-8D94-09D7-840D0CB91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DA113-2B90-716B-0181-CB0E52F35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13 Cities </a:t>
            </a:r>
            <a:r>
              <a:rPr lang="fr-FR" dirty="0" err="1"/>
              <a:t>with</a:t>
            </a:r>
            <a:r>
              <a:rPr lang="fr-FR" dirty="0"/>
              <a:t> Distance=1 to "Bailly"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291A1D-B7C1-A1B0-238F-2CFDFCE5A0D9}"/>
              </a:ext>
            </a:extLst>
          </p:cNvPr>
          <p:cNvSpPr txBox="1"/>
          <p:nvPr/>
        </p:nvSpPr>
        <p:spPr>
          <a:xfrm>
            <a:off x="4363962" y="1901566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+-------+---+</a:t>
            </a:r>
          </a:p>
          <a:p>
            <a:r>
              <a:rPr lang="fr-FR" dirty="0"/>
              <a:t>| c1_nom|  d|</a:t>
            </a:r>
          </a:p>
          <a:p>
            <a:r>
              <a:rPr lang="fr-FR" dirty="0"/>
              <a:t>+-------+---+</a:t>
            </a:r>
          </a:p>
          <a:p>
            <a:r>
              <a:rPr lang="fr-FR" dirty="0"/>
              <a:t>| Vailly|  1|</a:t>
            </a:r>
          </a:p>
          <a:p>
            <a:r>
              <a:rPr lang="fr-FR" dirty="0"/>
              <a:t>| Nailly|  1|</a:t>
            </a:r>
          </a:p>
          <a:p>
            <a:r>
              <a:rPr lang="fr-FR" dirty="0"/>
              <a:t>| Sailly|  1|</a:t>
            </a:r>
          </a:p>
          <a:p>
            <a:r>
              <a:rPr lang="fr-FR" dirty="0"/>
              <a:t>| Jailly|  1|</a:t>
            </a:r>
          </a:p>
          <a:p>
            <a:r>
              <a:rPr lang="fr-FR" dirty="0"/>
              <a:t>| Mailly|  1|</a:t>
            </a:r>
          </a:p>
          <a:p>
            <a:r>
              <a:rPr lang="fr-FR" dirty="0"/>
              <a:t>| Lailly|  1|</a:t>
            </a:r>
          </a:p>
          <a:p>
            <a:r>
              <a:rPr lang="fr-FR" dirty="0"/>
              <a:t>| Cailly|  1|</a:t>
            </a:r>
          </a:p>
          <a:p>
            <a:r>
              <a:rPr lang="fr-FR" dirty="0"/>
              <a:t>|  Billy|  1|</a:t>
            </a:r>
          </a:p>
          <a:p>
            <a:r>
              <a:rPr lang="fr-FR" dirty="0"/>
              <a:t>| </a:t>
            </a:r>
            <a:r>
              <a:rPr lang="fr-FR" dirty="0" err="1"/>
              <a:t>Pailly</a:t>
            </a:r>
            <a:r>
              <a:rPr lang="fr-FR" dirty="0"/>
              <a:t>|  1|</a:t>
            </a:r>
          </a:p>
          <a:p>
            <a:r>
              <a:rPr lang="fr-FR" dirty="0"/>
              <a:t>| Tailly|  1|</a:t>
            </a:r>
          </a:p>
          <a:p>
            <a:r>
              <a:rPr lang="fr-FR" dirty="0"/>
              <a:t>| </a:t>
            </a:r>
            <a:r>
              <a:rPr lang="fr-FR" dirty="0" err="1"/>
              <a:t>Wailly</a:t>
            </a:r>
            <a:r>
              <a:rPr lang="fr-FR" dirty="0"/>
              <a:t>|  1|</a:t>
            </a:r>
          </a:p>
          <a:p>
            <a:r>
              <a:rPr lang="fr-FR" dirty="0"/>
              <a:t>| Failly|  1|</a:t>
            </a:r>
          </a:p>
          <a:p>
            <a:r>
              <a:rPr lang="fr-FR" dirty="0"/>
              <a:t>|Batilly|  1|</a:t>
            </a:r>
          </a:p>
          <a:p>
            <a:r>
              <a:rPr lang="fr-FR" dirty="0"/>
              <a:t>|Bacilly|  1|</a:t>
            </a:r>
          </a:p>
          <a:p>
            <a:r>
              <a:rPr lang="fr-FR" dirty="0"/>
              <a:t>+-------+---+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59C20D-A816-0090-5AAA-C05C15739370}"/>
              </a:ext>
            </a:extLst>
          </p:cNvPr>
          <p:cNvSpPr txBox="1"/>
          <p:nvPr/>
        </p:nvSpPr>
        <p:spPr>
          <a:xfrm>
            <a:off x="774095" y="896612"/>
            <a:ext cx="108373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spark.sql</a:t>
            </a:r>
            <a:r>
              <a:rPr lang="fr-FR" dirty="0"/>
              <a:t>("""select c1_nom, d </a:t>
            </a:r>
            <a:r>
              <a:rPr lang="fr-FR" dirty="0" err="1"/>
              <a:t>from</a:t>
            </a:r>
            <a:r>
              <a:rPr lang="fr-FR" dirty="0"/>
              <a:t> (select c1.commune_nom as c1_nom, </a:t>
            </a:r>
            <a:r>
              <a:rPr lang="fr-FR" dirty="0" err="1"/>
              <a:t>editDistanceLimitedTo</a:t>
            </a:r>
            <a:r>
              <a:rPr lang="fr-FR" dirty="0"/>
              <a:t>(c1.commune_nom, "Bailly", 2) as d </a:t>
            </a:r>
            <a:r>
              <a:rPr lang="fr-FR" dirty="0" err="1"/>
              <a:t>from</a:t>
            </a:r>
            <a:r>
              <a:rPr lang="fr-FR" dirty="0"/>
              <a:t> db1.city_name c1 </a:t>
            </a:r>
            <a:r>
              <a:rPr lang="fr-FR" dirty="0" err="1"/>
              <a:t>where</a:t>
            </a:r>
            <a:r>
              <a:rPr lang="fr-FR" dirty="0"/>
              <a:t> c1.commune_nom &lt;&gt; "Bailly") </a:t>
            </a:r>
            <a:r>
              <a:rPr lang="fr-FR" dirty="0" err="1"/>
              <a:t>where</a:t>
            </a:r>
            <a:r>
              <a:rPr lang="fr-FR" dirty="0"/>
              <a:t> d &lt; 2 ORDER BY d """).show(50);</a:t>
            </a:r>
          </a:p>
        </p:txBody>
      </p:sp>
    </p:spTree>
    <p:extLst>
      <p:ext uri="{BB962C8B-B14F-4D97-AF65-F5344CB8AC3E}">
        <p14:creationId xmlns:p14="http://schemas.microsoft.com/office/powerpoint/2010/main" val="3290663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09FC1-9E6D-3866-7772-7DAE33B90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D7ACC-470B-42A8-2185-289F1BA15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393370"/>
          </a:xfrm>
        </p:spPr>
        <p:txBody>
          <a:bodyPr/>
          <a:lstStyle/>
          <a:p>
            <a:pPr algn="ctr"/>
            <a:r>
              <a:rPr lang="fr-FR" dirty="0" err="1"/>
              <a:t>Search</a:t>
            </a:r>
            <a:r>
              <a:rPr lang="fr-FR" dirty="0"/>
              <a:t> jar in </a:t>
            </a:r>
            <a:r>
              <a:rPr lang="fr-FR" dirty="0" err="1"/>
              <a:t>maven</a:t>
            </a:r>
            <a:r>
              <a:rPr lang="fr-FR" dirty="0"/>
              <a:t> repo:</a:t>
            </a:r>
            <a:br>
              <a:rPr lang="fr-FR" dirty="0"/>
            </a:br>
            <a:r>
              <a:rPr lang="fr-FR" dirty="0"/>
              <a:t>https://search.maven.org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5E5D7F-C76D-BF10-B989-20B8620B4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522" y="1961416"/>
            <a:ext cx="7811691" cy="405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1077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8B339-724D-1B16-DEB9-575AD3E16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A93B1-3B42-348D-3F5A-D1CD8CA2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12 Cities </a:t>
            </a:r>
            <a:r>
              <a:rPr lang="fr-FR" dirty="0" err="1"/>
              <a:t>with</a:t>
            </a:r>
            <a:r>
              <a:rPr lang="fr-FR" dirty="0"/>
              <a:t> Distance=1 to "Bessac"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47D6C-FFD7-48E7-6F0C-509D1420C10F}"/>
              </a:ext>
            </a:extLst>
          </p:cNvPr>
          <p:cNvSpPr txBox="1"/>
          <p:nvPr/>
        </p:nvSpPr>
        <p:spPr>
          <a:xfrm>
            <a:off x="774095" y="896612"/>
            <a:ext cx="108373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spark.sql</a:t>
            </a:r>
            <a:r>
              <a:rPr lang="fr-FR" dirty="0"/>
              <a:t>("""select c1_nom, d </a:t>
            </a:r>
            <a:r>
              <a:rPr lang="fr-FR" dirty="0" err="1"/>
              <a:t>from</a:t>
            </a:r>
            <a:r>
              <a:rPr lang="fr-FR" dirty="0"/>
              <a:t> (select c1.commune_nom as c1_nom, </a:t>
            </a:r>
            <a:r>
              <a:rPr lang="fr-FR" dirty="0" err="1"/>
              <a:t>editDistanceLimitedTo</a:t>
            </a:r>
            <a:r>
              <a:rPr lang="fr-FR" dirty="0"/>
              <a:t>(c1.commune_nom, "Bessac", 2) as d </a:t>
            </a:r>
            <a:r>
              <a:rPr lang="fr-FR" dirty="0" err="1"/>
              <a:t>from</a:t>
            </a:r>
            <a:r>
              <a:rPr lang="fr-FR" dirty="0"/>
              <a:t> db1.city_name c1 </a:t>
            </a:r>
            <a:r>
              <a:rPr lang="fr-FR" dirty="0" err="1"/>
              <a:t>where</a:t>
            </a:r>
            <a:r>
              <a:rPr lang="fr-FR" dirty="0"/>
              <a:t> c1.commune_nom &lt;&gt; "Bessac") </a:t>
            </a:r>
            <a:r>
              <a:rPr lang="fr-FR" dirty="0" err="1"/>
              <a:t>where</a:t>
            </a:r>
            <a:r>
              <a:rPr lang="fr-FR" dirty="0"/>
              <a:t> d &lt; 2 ORDER BY d """).show(50);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5EF3F-484D-AFFC-030B-D88FF0EF26A3}"/>
              </a:ext>
            </a:extLst>
          </p:cNvPr>
          <p:cNvSpPr txBox="1"/>
          <p:nvPr/>
        </p:nvSpPr>
        <p:spPr>
          <a:xfrm>
            <a:off x="4601028" y="2545104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+-------+---+</a:t>
            </a:r>
          </a:p>
          <a:p>
            <a:r>
              <a:rPr lang="fr-FR" dirty="0"/>
              <a:t>| c1_nom|  d|</a:t>
            </a:r>
          </a:p>
          <a:p>
            <a:r>
              <a:rPr lang="fr-FR" dirty="0"/>
              <a:t>+-------+---+</a:t>
            </a:r>
          </a:p>
          <a:p>
            <a:r>
              <a:rPr lang="fr-FR" dirty="0"/>
              <a:t>| Pessac|  1|</a:t>
            </a:r>
          </a:p>
          <a:p>
            <a:r>
              <a:rPr lang="fr-FR" dirty="0"/>
              <a:t>| Bessay|  1|</a:t>
            </a:r>
          </a:p>
          <a:p>
            <a:r>
              <a:rPr lang="fr-FR" dirty="0"/>
              <a:t>| Messac|  1|</a:t>
            </a:r>
          </a:p>
          <a:p>
            <a:r>
              <a:rPr lang="fr-FR" dirty="0"/>
              <a:t>| Bessan|  1|</a:t>
            </a:r>
          </a:p>
          <a:p>
            <a:r>
              <a:rPr lang="fr-FR" dirty="0"/>
              <a:t>| Bassac|  1|</a:t>
            </a:r>
          </a:p>
          <a:p>
            <a:r>
              <a:rPr lang="fr-FR" dirty="0"/>
              <a:t>|Beyssac|  1|</a:t>
            </a:r>
          </a:p>
          <a:p>
            <a:r>
              <a:rPr lang="fr-FR" dirty="0"/>
              <a:t>|Blessac|  1|</a:t>
            </a:r>
          </a:p>
          <a:p>
            <a:r>
              <a:rPr lang="fr-FR" dirty="0"/>
              <a:t>| Cessac|  1|</a:t>
            </a:r>
          </a:p>
          <a:p>
            <a:r>
              <a:rPr lang="fr-FR" dirty="0"/>
              <a:t>| Bessas|  1|</a:t>
            </a:r>
          </a:p>
          <a:p>
            <a:r>
              <a:rPr lang="fr-FR" dirty="0"/>
              <a:t>| Lessac|  1|</a:t>
            </a:r>
          </a:p>
          <a:p>
            <a:r>
              <a:rPr lang="fr-FR" dirty="0"/>
              <a:t>| Bussac|  1|</a:t>
            </a:r>
          </a:p>
          <a:p>
            <a:r>
              <a:rPr lang="fr-FR" dirty="0"/>
              <a:t>+-------+---+</a:t>
            </a:r>
          </a:p>
        </p:txBody>
      </p:sp>
    </p:spTree>
    <p:extLst>
      <p:ext uri="{BB962C8B-B14F-4D97-AF65-F5344CB8AC3E}">
        <p14:creationId xmlns:p14="http://schemas.microsoft.com/office/powerpoint/2010/main" val="33630660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FC0945-E8A0-9092-A771-DBF0CF8B4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F3458-7515-138D-76F6-94F44C991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00698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96C26B-82AF-7357-2C8C-841F51E71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5AEFC-8DFD-7054-0E24-56C5926EE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365902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DC155-8F53-2BCD-D95D-9E4F055C1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01AAC-ACB5-4B76-E120-50765748D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144557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CD573-BB21-8622-4445-79C949E9F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56E14-D8EB-B7F3-22A0-5A79C4E85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21585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C4ECC-3D5A-0AED-64AC-7BD3D7D7C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FA8E-13A5-31D2-C050-BBBC3051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09483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205A1-D7BB-4798-4EE0-A40A59B98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5B302-8057-F335-7A17-3E3ECE00C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451428"/>
          </a:xfrm>
        </p:spPr>
        <p:txBody>
          <a:bodyPr/>
          <a:lstStyle/>
          <a:p>
            <a:pPr algn="ctr"/>
            <a:r>
              <a:rPr lang="fr-FR" dirty="0"/>
              <a:t>type </a:t>
            </a:r>
            <a:r>
              <a:rPr lang="fr-FR" dirty="0" err="1"/>
              <a:t>search</a:t>
            </a:r>
            <a:r>
              <a:rPr lang="fr-FR" dirty="0"/>
              <a:t> "a:parquet-cli"</a:t>
            </a:r>
            <a:br>
              <a:rPr lang="fr-FR" dirty="0"/>
            </a:br>
            <a:r>
              <a:rPr lang="fr-FR" dirty="0"/>
              <a:t>g:org.apache.parquet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00428B-9BEA-F128-B10D-F67F285DD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686" y="1583769"/>
            <a:ext cx="10162151" cy="51515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1739547-A22B-368C-0778-17D4E2B0747F}"/>
              </a:ext>
            </a:extLst>
          </p:cNvPr>
          <p:cNvSpPr/>
          <p:nvPr/>
        </p:nvSpPr>
        <p:spPr>
          <a:xfrm>
            <a:off x="3705981" y="3211285"/>
            <a:ext cx="1165981" cy="27214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BB5003-13C8-4965-2346-3349AFD37AF8}"/>
              </a:ext>
            </a:extLst>
          </p:cNvPr>
          <p:cNvSpPr/>
          <p:nvPr/>
        </p:nvSpPr>
        <p:spPr>
          <a:xfrm>
            <a:off x="3887410" y="3615768"/>
            <a:ext cx="1497390" cy="27214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1951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F7392ED-55F5-0EE9-FAD4-393BCFC6D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46628"/>
          </a:xfrm>
        </p:spPr>
        <p:txBody>
          <a:bodyPr>
            <a:noAutofit/>
          </a:bodyPr>
          <a:lstStyle/>
          <a:p>
            <a:pPr algn="ctr"/>
            <a:r>
              <a:rPr lang="fr-FR" sz="3600" dirty="0" err="1"/>
              <a:t>Downloading</a:t>
            </a:r>
            <a:r>
              <a:rPr lang="fr-FR" sz="3600" dirty="0"/>
              <a:t> "parquet-cli"  runtime.jar</a:t>
            </a:r>
            <a:br>
              <a:rPr lang="fr-FR" sz="3600" dirty="0"/>
            </a:br>
            <a:r>
              <a:rPr lang="fr-FR" sz="3600" dirty="0"/>
              <a:t>for </a:t>
            </a:r>
            <a:r>
              <a:rPr lang="fr-FR" sz="3600" dirty="0" err="1"/>
              <a:t>same</a:t>
            </a:r>
            <a:r>
              <a:rPr lang="fr-FR" sz="3600" dirty="0"/>
              <a:t> version 1.13.0 (</a:t>
            </a:r>
            <a:r>
              <a:rPr lang="fr-FR" sz="3600" dirty="0" err="1"/>
              <a:t>same</a:t>
            </a:r>
            <a:r>
              <a:rPr lang="fr-FR" sz="3600" dirty="0"/>
              <a:t> as </a:t>
            </a:r>
            <a:r>
              <a:rPr lang="fr-FR" sz="3600" dirty="0" err="1"/>
              <a:t>spark</a:t>
            </a:r>
            <a:r>
              <a:rPr lang="fr-FR" sz="3600" dirty="0"/>
              <a:t>/jars/*.jar)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CE523F-13B1-00DD-3999-D5A4CBA67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914" y="1306220"/>
            <a:ext cx="8688743" cy="544534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F439674-941D-36E9-643E-0956A58A64A6}"/>
              </a:ext>
            </a:extLst>
          </p:cNvPr>
          <p:cNvSpPr/>
          <p:nvPr/>
        </p:nvSpPr>
        <p:spPr>
          <a:xfrm>
            <a:off x="9376227" y="4711094"/>
            <a:ext cx="1165981" cy="27214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1D3DF3-B33B-2819-8E9F-207E28FEA958}"/>
              </a:ext>
            </a:extLst>
          </p:cNvPr>
          <p:cNvSpPr/>
          <p:nvPr/>
        </p:nvSpPr>
        <p:spPr>
          <a:xfrm>
            <a:off x="9448800" y="2503713"/>
            <a:ext cx="895047" cy="27214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8359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F74A6-78F8-92EA-BE87-964110581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B30AB-9CE7-7E6E-19DC-8DD4DA4C0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 err="1"/>
              <a:t>Launching</a:t>
            </a:r>
            <a:r>
              <a:rPr lang="fr-FR" dirty="0"/>
              <a:t> parquet-cli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B93B4C-5674-3087-85AA-C97CF6948683}"/>
              </a:ext>
            </a:extLst>
          </p:cNvPr>
          <p:cNvSpPr txBox="1"/>
          <p:nvPr/>
        </p:nvSpPr>
        <p:spPr>
          <a:xfrm>
            <a:off x="319314" y="812800"/>
            <a:ext cx="41197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java -jar parquet-cli-runtime.jar help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203696-2B09-9002-731D-BC862D139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990" y="1961700"/>
            <a:ext cx="7121142" cy="4799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E10947-BC15-72F6-C338-C48C506AD9E7}"/>
              </a:ext>
            </a:extLst>
          </p:cNvPr>
          <p:cNvSpPr txBox="1"/>
          <p:nvPr/>
        </p:nvSpPr>
        <p:spPr>
          <a:xfrm>
            <a:off x="319314" y="1503533"/>
            <a:ext cx="6159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shaded</a:t>
            </a:r>
            <a:r>
              <a:rPr lang="fr-FR" dirty="0"/>
              <a:t> jar, </a:t>
            </a:r>
            <a:r>
              <a:rPr lang="fr-FR" dirty="0" err="1"/>
              <a:t>otherwise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classpath)</a:t>
            </a:r>
          </a:p>
        </p:txBody>
      </p:sp>
    </p:spTree>
    <p:extLst>
      <p:ext uri="{BB962C8B-B14F-4D97-AF65-F5344CB8AC3E}">
        <p14:creationId xmlns:p14="http://schemas.microsoft.com/office/powerpoint/2010/main" val="2369669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F88A11-5323-8BE8-3266-5A57EBB564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9F92C-18DA-5F76-5416-6C88AB732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parquet-cli </a:t>
            </a:r>
            <a:r>
              <a:rPr lang="fr-FR" dirty="0" err="1"/>
              <a:t>meta</a:t>
            </a:r>
            <a:r>
              <a:rPr lang="fr-FR" dirty="0"/>
              <a:t> [1/2]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35C425-7947-3FFA-D0F3-AE475A3EB9A6}"/>
              </a:ext>
            </a:extLst>
          </p:cNvPr>
          <p:cNvSpPr txBox="1"/>
          <p:nvPr/>
        </p:nvSpPr>
        <p:spPr>
          <a:xfrm>
            <a:off x="784981" y="1073816"/>
            <a:ext cx="79683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/>
              <a:t>java -jar parquet-cli-runtime.jar  </a:t>
            </a:r>
            <a:r>
              <a:rPr lang="fr-FR" sz="2000" b="1" dirty="0" err="1"/>
              <a:t>meta</a:t>
            </a:r>
            <a:r>
              <a:rPr lang="fr-FR" sz="2000" b="1" dirty="0"/>
              <a:t>  </a:t>
            </a:r>
            <a:r>
              <a:rPr lang="fr-FR" sz="2000" b="1" dirty="0" err="1"/>
              <a:t>file.parquet</a:t>
            </a:r>
            <a:endParaRPr lang="fr-FR" sz="2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49F158-C74F-EE7B-4A1D-7E5D62C79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124" y="1590154"/>
            <a:ext cx="7214270" cy="501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355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471C6-6ADC-2854-8FC6-3AE105FDA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E7852-360C-0B1F-DDEB-9E90466C0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4742"/>
          </a:xfrm>
        </p:spPr>
        <p:txBody>
          <a:bodyPr/>
          <a:lstStyle/>
          <a:p>
            <a:pPr algn="ctr"/>
            <a:r>
              <a:rPr lang="fr-FR" dirty="0"/>
              <a:t>parquet-cli </a:t>
            </a:r>
            <a:r>
              <a:rPr lang="fr-FR" dirty="0" err="1"/>
              <a:t>meta</a:t>
            </a:r>
            <a:r>
              <a:rPr lang="fr-FR" dirty="0"/>
              <a:t> [2/2]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195077-E14E-9E5A-C0C4-32C07DD1E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999" y="754743"/>
            <a:ext cx="11129519" cy="586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8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2993</Words>
  <Application>Microsoft Office PowerPoint</Application>
  <PresentationFormat>Widescreen</PresentationFormat>
  <Paragraphs>411</Paragraphs>
  <Slides>45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Calibri</vt:lpstr>
      <vt:lpstr>Calibri Light</vt:lpstr>
      <vt:lpstr>Office Theme</vt:lpstr>
      <vt:lpstr>BigData Hands-On  Advanced Spark Java, UDF, Parquet</vt:lpstr>
      <vt:lpstr>Exercise 1 : Analyzing Parquet Files,  using "parquet-cli"</vt:lpstr>
      <vt:lpstr>Analysing Parquet File, using "parquet-cli"</vt:lpstr>
      <vt:lpstr>Search jar in maven repo: https://search.maven.org</vt:lpstr>
      <vt:lpstr>type search "a:parquet-cli" g:org.apache.parquet</vt:lpstr>
      <vt:lpstr>Downloading "parquet-cli"  runtime.jar for same version 1.13.0 (same as spark/jars/*.jar)</vt:lpstr>
      <vt:lpstr>Launching parquet-cli</vt:lpstr>
      <vt:lpstr>parquet-cli meta [1/2]</vt:lpstr>
      <vt:lpstr>parquet-cli meta [2/2]</vt:lpstr>
      <vt:lpstr>parquet-cli meta | grep "Row group"</vt:lpstr>
      <vt:lpstr>parquet-cli  column-size</vt:lpstr>
      <vt:lpstr>Column Sizes ... sorting</vt:lpstr>
      <vt:lpstr>Parquet Column Sizes Summary</vt:lpstr>
      <vt:lpstr>Exercise 2,3:   Spark  SQL &lt;-&gt; Java with UDF Function</vt:lpstr>
      <vt:lpstr>Exercise 2</vt:lpstr>
      <vt:lpstr>Hint :  Use Dataset .map() and .filter() and String .toLowerCase() and .reverse()</vt:lpstr>
      <vt:lpstr>Exercise Setup</vt:lpstr>
      <vt:lpstr>HINT</vt:lpstr>
      <vt:lpstr>"String.reverse()" is Java built-in =&gt; redo with SQL built-in</vt:lpstr>
      <vt:lpstr>Using SQL and User-Defined Function "UDF"</vt:lpstr>
      <vt:lpstr>HINT</vt:lpstr>
      <vt:lpstr>Exercise 3</vt:lpstr>
      <vt:lpstr>What is an "Edit Distance" ?</vt:lpstr>
      <vt:lpstr>Edit Distance with Dynamic Programming Algorithm</vt:lpstr>
      <vt:lpstr>Levenstein Distance</vt:lpstr>
      <vt:lpstr>EditDistance.java  Implementation</vt:lpstr>
      <vt:lpstr>Download jar  (or rebuild "mvn package") + relaunch "spark-shell --jars  your.jar"</vt:lpstr>
      <vt:lpstr>Test Class is available in spark-shell scala&gt;</vt:lpstr>
      <vt:lpstr>Test Java methods (in scala)</vt:lpstr>
      <vt:lpstr>Define UDF functions, Test in SQL</vt:lpstr>
      <vt:lpstr>callUDF() : call using Dataset Column API</vt:lpstr>
      <vt:lpstr>Recap Exercise... cross join  city1, city2 restrict with city1 &lt; city2 eval d=distanceLimitedTo (.. 2) filter d&lt;2</vt:lpstr>
      <vt:lpstr>Dataset Cross Cities with distance&lt;2</vt:lpstr>
      <vt:lpstr>Spill to Disk ... use  --driver-memory=8g</vt:lpstr>
      <vt:lpstr>.repartition(16)  IGNORED !! =&gt; only using 1 CPU</vt:lpstr>
      <vt:lpstr>Cross City Pairs with Distance=1</vt:lpstr>
      <vt:lpstr>Find the Cities having the most similarities Can you find this ?</vt:lpstr>
      <vt:lpstr>HINT</vt:lpstr>
      <vt:lpstr>13 Cities with Distance=1 to "Bailly"</vt:lpstr>
      <vt:lpstr>12 Cities with Distance=1 to "Bessac"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NAUWYNCK Arnaud</dc:creator>
  <cp:lastModifiedBy>NAUWYNCK Arnaud</cp:lastModifiedBy>
  <cp:revision>22</cp:revision>
  <dcterms:created xsi:type="dcterms:W3CDTF">2024-12-08T18:06:51Z</dcterms:created>
  <dcterms:modified xsi:type="dcterms:W3CDTF">2024-12-09T01:12:13Z</dcterms:modified>
</cp:coreProperties>
</file>

<file path=docProps/thumbnail.jpeg>
</file>